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76" d="100"/>
          <a:sy n="76" d="100"/>
        </p:scale>
        <p:origin x="43" y="2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2/19/2022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2/19/2022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ar-SA"/>
              <a:t>انقر لتحرير نمط العنوان الرئيسي</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ar-SA"/>
              <a:t>انقر لتحرير نمط العنوان الرئيسي</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2/19/2022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err="1"/>
              <a:t>الكلايكوسيدات</a:t>
            </a:r>
            <a:br>
              <a:rPr lang="ar-IQ" dirty="0"/>
            </a:br>
            <a:r>
              <a:rPr lang="ar-IQ" dirty="0"/>
              <a:t> </a:t>
            </a:r>
            <a:r>
              <a:rPr lang="en-US" dirty="0"/>
              <a:t>Glycosides</a:t>
            </a:r>
            <a:endParaRPr lang="ar-IQ" dirty="0"/>
          </a:p>
        </p:txBody>
      </p:sp>
      <p:sp>
        <p:nvSpPr>
          <p:cNvPr id="3" name="عنوان فرعي 2"/>
          <p:cNvSpPr>
            <a:spLocks noGrp="1"/>
          </p:cNvSpPr>
          <p:nvPr>
            <p:ph type="subTitle" idx="1"/>
          </p:nvPr>
        </p:nvSpPr>
        <p:spPr/>
        <p:txBody>
          <a:bodyPr>
            <a:normAutofit fontScale="85000" lnSpcReduction="20000"/>
          </a:bodyPr>
          <a:lstStyle/>
          <a:p>
            <a:pPr lvl="0" defTabSz="457200">
              <a:lnSpc>
                <a:spcPct val="100000"/>
              </a:lnSpc>
              <a:spcBef>
                <a:spcPct val="20000"/>
              </a:spcBef>
              <a:spcAft>
                <a:spcPts val="600"/>
              </a:spcAft>
              <a:buClr>
                <a:srgbClr val="83992A"/>
              </a:buClr>
              <a:buSzPct val="115000"/>
            </a:pPr>
            <a:r>
              <a:rPr lang="ar-IQ" sz="3300" b="1" dirty="0">
                <a:solidFill>
                  <a:prstClr val="black"/>
                </a:solidFill>
                <a:effectLst>
                  <a:outerShdw blurRad="38100" dist="38100" dir="2700000" algn="tl">
                    <a:srgbClr val="000000">
                      <a:alpha val="43137"/>
                    </a:srgbClr>
                  </a:outerShdw>
                </a:effectLst>
                <a:latin typeface="Garamond" panose="02020404030301010803"/>
                <a:cs typeface="Times New Roman" panose="02020603050405020304" pitchFamily="18" charset="0"/>
              </a:rPr>
              <a:t>اعداد</a:t>
            </a:r>
          </a:p>
          <a:p>
            <a:pPr lvl="0" defTabSz="457200">
              <a:lnSpc>
                <a:spcPct val="100000"/>
              </a:lnSpc>
              <a:spcBef>
                <a:spcPct val="20000"/>
              </a:spcBef>
              <a:spcAft>
                <a:spcPts val="600"/>
              </a:spcAft>
              <a:buClr>
                <a:srgbClr val="83992A"/>
              </a:buClr>
              <a:buSzPct val="115000"/>
            </a:pPr>
            <a:r>
              <a:rPr lang="ar-IQ" sz="3300" b="1" dirty="0" err="1">
                <a:solidFill>
                  <a:prstClr val="black"/>
                </a:solidFill>
                <a:effectLst>
                  <a:outerShdw blurRad="38100" dist="38100" dir="2700000" algn="tl">
                    <a:srgbClr val="000000">
                      <a:alpha val="43137"/>
                    </a:srgbClr>
                  </a:outerShdw>
                </a:effectLst>
                <a:latin typeface="Garamond" panose="02020404030301010803"/>
                <a:cs typeface="Times New Roman" panose="02020603050405020304" pitchFamily="18" charset="0"/>
              </a:rPr>
              <a:t>ا.م.د</a:t>
            </a:r>
            <a:r>
              <a:rPr lang="ar-IQ" sz="3300" b="1" dirty="0">
                <a:solidFill>
                  <a:prstClr val="black"/>
                </a:solidFill>
                <a:effectLst>
                  <a:outerShdw blurRad="38100" dist="38100" dir="2700000" algn="tl">
                    <a:srgbClr val="000000">
                      <a:alpha val="43137"/>
                    </a:srgbClr>
                  </a:outerShdw>
                </a:effectLst>
                <a:latin typeface="Garamond" panose="02020404030301010803"/>
                <a:cs typeface="Times New Roman" panose="02020603050405020304" pitchFamily="18" charset="0"/>
              </a:rPr>
              <a:t> حيدر صبيح </a:t>
            </a:r>
            <a:r>
              <a:rPr lang="ar-IQ" sz="3300" b="1" dirty="0" err="1">
                <a:solidFill>
                  <a:prstClr val="black"/>
                </a:solidFill>
                <a:effectLst>
                  <a:outerShdw blurRad="38100" dist="38100" dir="2700000" algn="tl">
                    <a:srgbClr val="000000">
                      <a:alpha val="43137"/>
                    </a:srgbClr>
                  </a:outerShdw>
                </a:effectLst>
                <a:latin typeface="Garamond" panose="02020404030301010803"/>
                <a:cs typeface="Times New Roman" panose="02020603050405020304" pitchFamily="18" charset="0"/>
              </a:rPr>
              <a:t>شنو</a:t>
            </a:r>
            <a:r>
              <a:rPr lang="ar-IQ" sz="3300" b="1" dirty="0">
                <a:solidFill>
                  <a:prstClr val="black"/>
                </a:solidFill>
                <a:effectLst>
                  <a:outerShdw blurRad="38100" dist="38100" dir="2700000" algn="tl">
                    <a:srgbClr val="000000">
                      <a:alpha val="43137"/>
                    </a:srgbClr>
                  </a:outerShdw>
                </a:effectLst>
                <a:latin typeface="Garamond" panose="02020404030301010803"/>
                <a:cs typeface="Times New Roman" panose="02020603050405020304" pitchFamily="18" charset="0"/>
              </a:rPr>
              <a:t> </a:t>
            </a:r>
          </a:p>
          <a:p>
            <a:endParaRPr lang="ar-IQ" dirty="0"/>
          </a:p>
        </p:txBody>
      </p:sp>
    </p:spTree>
    <p:extLst>
      <p:ext uri="{BB962C8B-B14F-4D97-AF65-F5344CB8AC3E}">
        <p14:creationId xmlns:p14="http://schemas.microsoft.com/office/powerpoint/2010/main" val="233862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13433" y="783771"/>
            <a:ext cx="11478567" cy="6074229"/>
          </a:xfrm>
        </p:spPr>
        <p:txBody>
          <a:bodyPr/>
          <a:lstStyle/>
          <a:p>
            <a:r>
              <a:rPr lang="ar-IQ" dirty="0"/>
              <a:t>خامسا : التصنيف وفق نوع السكر في الجزء السكري </a:t>
            </a:r>
          </a:p>
          <a:p>
            <a:pPr marL="457200" indent="-457200">
              <a:buFont typeface="+mj-lt"/>
              <a:buAutoNum type="arabicPeriod"/>
            </a:pPr>
            <a:r>
              <a:rPr lang="ar-IQ" dirty="0"/>
              <a:t>مجموعة </a:t>
            </a:r>
            <a:r>
              <a:rPr lang="ar-IQ" dirty="0" err="1"/>
              <a:t>كلايكوسيدات</a:t>
            </a:r>
            <a:r>
              <a:rPr lang="ar-IQ" dirty="0"/>
              <a:t> </a:t>
            </a:r>
            <a:r>
              <a:rPr lang="en-US" dirty="0"/>
              <a:t>Glycosides</a:t>
            </a:r>
            <a:r>
              <a:rPr lang="ar-IQ" dirty="0"/>
              <a:t>يتكون الجزء السكري لهذه المجموعة من سكر الكلوكوز مثل </a:t>
            </a:r>
            <a:r>
              <a:rPr lang="ar-IQ" dirty="0" err="1"/>
              <a:t>كلايكوسيد</a:t>
            </a:r>
            <a:r>
              <a:rPr lang="en-US" dirty="0" err="1"/>
              <a:t>Fraxin</a:t>
            </a:r>
            <a:endParaRPr lang="en-US" dirty="0"/>
          </a:p>
          <a:p>
            <a:pPr marL="457200" indent="-457200">
              <a:buFont typeface="+mj-lt"/>
              <a:buAutoNum type="arabicPeriod"/>
            </a:pPr>
            <a:r>
              <a:rPr lang="ar-IQ" dirty="0"/>
              <a:t>مجموعة </a:t>
            </a:r>
            <a:r>
              <a:rPr lang="ar-IQ" dirty="0" err="1"/>
              <a:t>كلايكوسيدات</a:t>
            </a:r>
            <a:r>
              <a:rPr lang="ar-IQ" dirty="0"/>
              <a:t> </a:t>
            </a:r>
            <a:r>
              <a:rPr lang="en-US" dirty="0" err="1"/>
              <a:t>Galactosides</a:t>
            </a:r>
            <a:r>
              <a:rPr lang="ar-IQ" dirty="0"/>
              <a:t>هذه المجموعة جزئها السكري سكر </a:t>
            </a:r>
            <a:r>
              <a:rPr lang="ar-IQ" dirty="0" err="1"/>
              <a:t>الكالاكتوز</a:t>
            </a:r>
            <a:r>
              <a:rPr lang="ar-IQ" dirty="0"/>
              <a:t> مثل </a:t>
            </a:r>
            <a:r>
              <a:rPr lang="ar-IQ" dirty="0" err="1"/>
              <a:t>كلايكوسيد</a:t>
            </a:r>
            <a:r>
              <a:rPr lang="en-US" dirty="0"/>
              <a:t>Quercetin</a:t>
            </a:r>
          </a:p>
          <a:p>
            <a:pPr marL="457200" indent="-457200">
              <a:buFont typeface="+mj-lt"/>
              <a:buAutoNum type="arabicPeriod"/>
            </a:pPr>
            <a:r>
              <a:rPr lang="ar-IQ" dirty="0"/>
              <a:t>مجموعة </a:t>
            </a:r>
            <a:r>
              <a:rPr lang="ar-IQ" dirty="0" err="1"/>
              <a:t>كلايكوسيدات</a:t>
            </a:r>
            <a:r>
              <a:rPr lang="ar-IQ" dirty="0"/>
              <a:t> </a:t>
            </a:r>
            <a:r>
              <a:rPr lang="en-US" dirty="0" err="1"/>
              <a:t>Mannosides</a:t>
            </a:r>
            <a:r>
              <a:rPr lang="ar-IQ" dirty="0"/>
              <a:t>الجزء السكري لمركبات هذه المجموعة سكر </a:t>
            </a:r>
            <a:r>
              <a:rPr lang="ar-IQ" dirty="0" err="1"/>
              <a:t>المانوز</a:t>
            </a:r>
            <a:r>
              <a:rPr lang="ar-IQ" dirty="0"/>
              <a:t> مثل </a:t>
            </a:r>
            <a:r>
              <a:rPr lang="ar-IQ" dirty="0" err="1"/>
              <a:t>كلوكوسيد</a:t>
            </a:r>
            <a:r>
              <a:rPr lang="ar-IQ" dirty="0"/>
              <a:t> </a:t>
            </a:r>
            <a:r>
              <a:rPr lang="en-US" dirty="0"/>
              <a:t>Afzelin</a:t>
            </a:r>
          </a:p>
          <a:p>
            <a:pPr marL="457200" indent="-457200">
              <a:buFont typeface="+mj-lt"/>
              <a:buAutoNum type="arabicPeriod"/>
            </a:pPr>
            <a:r>
              <a:rPr lang="ar-IQ" dirty="0"/>
              <a:t>مجموعة </a:t>
            </a:r>
            <a:r>
              <a:rPr lang="ar-IQ" dirty="0" err="1"/>
              <a:t>كلايكوسيدات</a:t>
            </a:r>
            <a:r>
              <a:rPr lang="ar-IQ" dirty="0"/>
              <a:t> </a:t>
            </a:r>
            <a:r>
              <a:rPr lang="en-US" dirty="0" err="1"/>
              <a:t>Arabinosides</a:t>
            </a:r>
            <a:r>
              <a:rPr lang="ar-IQ" dirty="0"/>
              <a:t>هذه المجموعة جزئها السكري </a:t>
            </a:r>
            <a:r>
              <a:rPr lang="ar-IQ" dirty="0" err="1"/>
              <a:t>الارابينوز</a:t>
            </a:r>
            <a:r>
              <a:rPr lang="ar-IQ" dirty="0"/>
              <a:t> مثل </a:t>
            </a:r>
            <a:r>
              <a:rPr lang="ar-IQ" dirty="0" err="1"/>
              <a:t>كلايكوسيد</a:t>
            </a:r>
            <a:r>
              <a:rPr lang="ar-IQ" dirty="0"/>
              <a:t> </a:t>
            </a:r>
            <a:r>
              <a:rPr lang="en-US" dirty="0"/>
              <a:t>Cytosine arabinose</a:t>
            </a:r>
          </a:p>
          <a:p>
            <a:pPr marL="457200" indent="-457200">
              <a:buFont typeface="+mj-lt"/>
              <a:buAutoNum type="arabicPeriod"/>
            </a:pPr>
            <a:r>
              <a:rPr lang="ar-IQ" dirty="0"/>
              <a:t>مجموعة </a:t>
            </a:r>
            <a:r>
              <a:rPr lang="ar-IQ" dirty="0" err="1"/>
              <a:t>كلايكوسيدات</a:t>
            </a:r>
            <a:r>
              <a:rPr lang="ar-IQ" dirty="0"/>
              <a:t> </a:t>
            </a:r>
            <a:r>
              <a:rPr lang="en-US" dirty="0" err="1"/>
              <a:t>Rhamnosides</a:t>
            </a:r>
            <a:r>
              <a:rPr lang="en-US" dirty="0"/>
              <a:t> </a:t>
            </a:r>
            <a:r>
              <a:rPr lang="ar-IQ" dirty="0"/>
              <a:t>يكون فيها الجزء السكري سكر </a:t>
            </a:r>
            <a:r>
              <a:rPr lang="ar-IQ" dirty="0" err="1"/>
              <a:t>رامينوز</a:t>
            </a:r>
            <a:r>
              <a:rPr lang="ar-IQ" dirty="0"/>
              <a:t> </a:t>
            </a:r>
            <a:r>
              <a:rPr lang="ar-IQ" dirty="0" err="1"/>
              <a:t>مث</a:t>
            </a:r>
            <a:r>
              <a:rPr lang="ar-IQ" dirty="0"/>
              <a:t> </a:t>
            </a:r>
            <a:r>
              <a:rPr lang="ar-IQ" dirty="0" err="1"/>
              <a:t>كلايكوسيد</a:t>
            </a:r>
            <a:r>
              <a:rPr lang="ar-IQ" dirty="0"/>
              <a:t> </a:t>
            </a:r>
            <a:r>
              <a:rPr lang="en-US" dirty="0" err="1"/>
              <a:t>Ayricetin</a:t>
            </a:r>
            <a:r>
              <a:rPr lang="ar-IQ" dirty="0"/>
              <a:t>وهكذا فيما يخص بقية السكريات التي تدخل في تركيب البنيوي </a:t>
            </a:r>
            <a:r>
              <a:rPr lang="ar-IQ" dirty="0" err="1"/>
              <a:t>للكلايكوسيدات</a:t>
            </a:r>
            <a:r>
              <a:rPr lang="ar-IQ" dirty="0"/>
              <a:t> </a:t>
            </a:r>
          </a:p>
        </p:txBody>
      </p:sp>
    </p:spTree>
    <p:extLst>
      <p:ext uri="{BB962C8B-B14F-4D97-AF65-F5344CB8AC3E}">
        <p14:creationId xmlns:p14="http://schemas.microsoft.com/office/powerpoint/2010/main" val="299142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3965" y="482321"/>
            <a:ext cx="11274249" cy="6290268"/>
          </a:xfrm>
        </p:spPr>
        <p:txBody>
          <a:bodyPr/>
          <a:lstStyle/>
          <a:p>
            <a:r>
              <a:rPr lang="ar-IQ" dirty="0"/>
              <a:t>سادسا : التصنيف وفق عدد جزيئات السكر البسيط في الجزء السكري :</a:t>
            </a:r>
          </a:p>
          <a:p>
            <a:pPr marL="457200" indent="-457200">
              <a:buFont typeface="+mj-lt"/>
              <a:buAutoNum type="arabicParenR"/>
            </a:pPr>
            <a:r>
              <a:rPr lang="ar-IQ" dirty="0"/>
              <a:t>مجموعة </a:t>
            </a:r>
            <a:r>
              <a:rPr lang="ar-IQ" dirty="0" err="1"/>
              <a:t>الكلايكوسيدات</a:t>
            </a:r>
            <a:r>
              <a:rPr lang="ar-IQ" dirty="0"/>
              <a:t> </a:t>
            </a:r>
            <a:r>
              <a:rPr lang="en-US" dirty="0" err="1"/>
              <a:t>Monosides</a:t>
            </a:r>
            <a:r>
              <a:rPr lang="ar-IQ" dirty="0"/>
              <a:t>: يتكون الجزء السكري في هذه المجموعة من وحدة سكر واحدة </a:t>
            </a:r>
          </a:p>
          <a:p>
            <a:pPr marL="457200" indent="-457200">
              <a:buFont typeface="+mj-lt"/>
              <a:buAutoNum type="arabicParenR"/>
            </a:pPr>
            <a:r>
              <a:rPr lang="ar-IQ" dirty="0"/>
              <a:t>مجموعة </a:t>
            </a:r>
            <a:r>
              <a:rPr lang="ar-IQ" dirty="0" err="1"/>
              <a:t>كلايكوسيدات</a:t>
            </a:r>
            <a:r>
              <a:rPr lang="ar-IQ" dirty="0"/>
              <a:t> </a:t>
            </a:r>
            <a:r>
              <a:rPr lang="en-US" dirty="0" err="1"/>
              <a:t>Biosides</a:t>
            </a:r>
            <a:r>
              <a:rPr lang="ar-IQ" dirty="0"/>
              <a:t>: يتكون الجزء السكري من وحدتي سكر </a:t>
            </a:r>
          </a:p>
          <a:p>
            <a:pPr marL="457200" indent="-457200">
              <a:buFont typeface="+mj-lt"/>
              <a:buAutoNum type="arabicParenR"/>
            </a:pPr>
            <a:r>
              <a:rPr lang="ar-IQ" dirty="0"/>
              <a:t>مجموعة </a:t>
            </a:r>
            <a:r>
              <a:rPr lang="ar-IQ" dirty="0" err="1"/>
              <a:t>كلايكوسيدات</a:t>
            </a:r>
            <a:r>
              <a:rPr lang="ar-IQ" dirty="0"/>
              <a:t> </a:t>
            </a:r>
            <a:r>
              <a:rPr lang="en-US" dirty="0" err="1"/>
              <a:t>Triosides</a:t>
            </a:r>
            <a:r>
              <a:rPr lang="en-US" dirty="0"/>
              <a:t> </a:t>
            </a:r>
            <a:r>
              <a:rPr lang="ar-IQ" dirty="0"/>
              <a:t>يتكون الجزء السكري في هذه المجموعة من ثلاث وحدات سكر </a:t>
            </a:r>
          </a:p>
          <a:p>
            <a:pPr marL="457200" indent="-457200">
              <a:buFont typeface="+mj-lt"/>
              <a:buAutoNum type="arabicParenR"/>
            </a:pPr>
            <a:r>
              <a:rPr lang="ar-IQ" dirty="0"/>
              <a:t>مجموعة </a:t>
            </a:r>
            <a:r>
              <a:rPr lang="ar-IQ" dirty="0" err="1"/>
              <a:t>كلايكوسيدات</a:t>
            </a:r>
            <a:r>
              <a:rPr lang="ar-IQ" dirty="0"/>
              <a:t> </a:t>
            </a:r>
            <a:r>
              <a:rPr lang="en-US" dirty="0" err="1"/>
              <a:t>Tetrosides</a:t>
            </a:r>
            <a:r>
              <a:rPr lang="ar-IQ" dirty="0"/>
              <a:t>مركب هذه المجموعة رباعي السكر يتكون من اربع وحدات سكر </a:t>
            </a:r>
          </a:p>
          <a:p>
            <a:pPr marL="457200" indent="-457200">
              <a:buFont typeface="+mj-lt"/>
              <a:buAutoNum type="arabicParenR"/>
            </a:pPr>
            <a:r>
              <a:rPr lang="ar-IQ" dirty="0"/>
              <a:t>مجموعة </a:t>
            </a:r>
            <a:r>
              <a:rPr lang="ar-IQ" dirty="0" err="1"/>
              <a:t>كلايكوسيدات</a:t>
            </a:r>
            <a:r>
              <a:rPr lang="ar-IQ" dirty="0"/>
              <a:t> </a:t>
            </a:r>
            <a:r>
              <a:rPr lang="en-US" dirty="0" err="1"/>
              <a:t>Pentosides</a:t>
            </a:r>
            <a:r>
              <a:rPr lang="ar-IQ" dirty="0"/>
              <a:t>هذه المجموعة توصف بانها خماسية </a:t>
            </a:r>
            <a:r>
              <a:rPr lang="ar-IQ" dirty="0" err="1"/>
              <a:t>التسكر</a:t>
            </a:r>
            <a:r>
              <a:rPr lang="ar-IQ" dirty="0"/>
              <a:t> أي ان الجزء السكري يتكون من خمس وحدات سكر </a:t>
            </a:r>
          </a:p>
          <a:p>
            <a:pPr marL="457200" indent="-457200">
              <a:buFont typeface="+mj-lt"/>
              <a:buAutoNum type="arabicParenR"/>
            </a:pPr>
            <a:r>
              <a:rPr lang="ar-IQ" dirty="0"/>
              <a:t>مجموعة </a:t>
            </a:r>
            <a:r>
              <a:rPr lang="ar-IQ" dirty="0" err="1"/>
              <a:t>الكلايكوسيدات</a:t>
            </a:r>
            <a:r>
              <a:rPr lang="ar-IQ" dirty="0"/>
              <a:t> </a:t>
            </a:r>
            <a:r>
              <a:rPr lang="en-US" dirty="0" err="1"/>
              <a:t>Hexosides</a:t>
            </a:r>
            <a:r>
              <a:rPr lang="en-US" dirty="0"/>
              <a:t> </a:t>
            </a:r>
            <a:r>
              <a:rPr lang="ar-IQ" dirty="0"/>
              <a:t>تسمى سداسية </a:t>
            </a:r>
            <a:r>
              <a:rPr lang="ar-IQ" dirty="0" err="1"/>
              <a:t>التسكر</a:t>
            </a:r>
            <a:r>
              <a:rPr lang="ar-IQ" dirty="0"/>
              <a:t> </a:t>
            </a:r>
          </a:p>
          <a:p>
            <a:pPr marL="457200" indent="-457200">
              <a:buFont typeface="+mj-lt"/>
              <a:buAutoNum type="arabicParenR"/>
            </a:pPr>
            <a:endParaRPr lang="ar-IQ" dirty="0"/>
          </a:p>
          <a:p>
            <a:pPr marL="0" indent="0">
              <a:buNone/>
            </a:pPr>
            <a:r>
              <a:rPr lang="ar-IQ" dirty="0"/>
              <a:t>× وهكذا يمكن تصنيف وتسمية باقي المركبات </a:t>
            </a:r>
            <a:r>
              <a:rPr lang="ar-IQ" dirty="0" err="1"/>
              <a:t>الكلايكوسيدية</a:t>
            </a:r>
            <a:r>
              <a:rPr lang="ar-IQ" dirty="0"/>
              <a:t> وفق عدد وحدات السكر البسيط التي تدخل في التركيب البنيوي للجزء السكري </a:t>
            </a:r>
          </a:p>
        </p:txBody>
      </p:sp>
    </p:spTree>
    <p:extLst>
      <p:ext uri="{BB962C8B-B14F-4D97-AF65-F5344CB8AC3E}">
        <p14:creationId xmlns:p14="http://schemas.microsoft.com/office/powerpoint/2010/main" val="1542300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41644" y="844061"/>
            <a:ext cx="11428325" cy="6214905"/>
          </a:xfrm>
        </p:spPr>
        <p:txBody>
          <a:bodyPr/>
          <a:lstStyle/>
          <a:p>
            <a:r>
              <a:rPr lang="ar-IQ" dirty="0"/>
              <a:t>سابعا : التصنيف وفق طبيعة ارتباط الجزء السكري : </a:t>
            </a:r>
          </a:p>
          <a:p>
            <a:pPr marL="457200" indent="-457200">
              <a:buFont typeface="+mj-lt"/>
              <a:buAutoNum type="arabicParenR"/>
            </a:pPr>
            <a:r>
              <a:rPr lang="ar-IQ" dirty="0"/>
              <a:t>مجموعة </a:t>
            </a:r>
            <a:r>
              <a:rPr lang="ar-IQ" dirty="0" err="1"/>
              <a:t>الكلايكوسيدات</a:t>
            </a:r>
            <a:r>
              <a:rPr lang="ar-IQ" dirty="0"/>
              <a:t> الأولية : توصف هذه المجموعة بانها المركبات </a:t>
            </a:r>
            <a:r>
              <a:rPr lang="ar-IQ" dirty="0" err="1"/>
              <a:t>الكلايكوسيديةقبل</a:t>
            </a:r>
            <a:r>
              <a:rPr lang="ar-IQ" dirty="0"/>
              <a:t> كسر الاصرة </a:t>
            </a:r>
            <a:r>
              <a:rPr lang="ar-IQ" dirty="0" err="1"/>
              <a:t>الكلايكوسيدية</a:t>
            </a:r>
            <a:r>
              <a:rPr lang="ar-IQ" dirty="0"/>
              <a:t> وانفصال الجزء السكري عن الجزء </a:t>
            </a:r>
            <a:r>
              <a:rPr lang="ar-IQ" dirty="0" err="1"/>
              <a:t>الاسكري</a:t>
            </a:r>
            <a:r>
              <a:rPr lang="ar-IQ" dirty="0"/>
              <a:t> </a:t>
            </a:r>
          </a:p>
          <a:p>
            <a:pPr marL="457200" indent="-457200">
              <a:buFont typeface="+mj-lt"/>
              <a:buAutoNum type="arabicParenR"/>
            </a:pPr>
            <a:r>
              <a:rPr lang="ar-IQ" dirty="0"/>
              <a:t>مجموعة </a:t>
            </a:r>
            <a:r>
              <a:rPr lang="ar-IQ" dirty="0" err="1"/>
              <a:t>الكلايكوسيدات</a:t>
            </a:r>
            <a:r>
              <a:rPr lang="ar-IQ" dirty="0"/>
              <a:t> الثانوية : تعطي </a:t>
            </a:r>
            <a:r>
              <a:rPr lang="ar-IQ" dirty="0" err="1"/>
              <a:t>وحدةسكر</a:t>
            </a:r>
            <a:r>
              <a:rPr lang="ar-IQ" dirty="0"/>
              <a:t> بسيط واحدة عند تعرض الاصرة للتحطم وانفصال الجزء السكري عن الجزء </a:t>
            </a:r>
            <a:r>
              <a:rPr lang="ar-IQ" dirty="0" err="1"/>
              <a:t>الاسكري</a:t>
            </a:r>
            <a:r>
              <a:rPr lang="ar-IQ" dirty="0"/>
              <a:t> </a:t>
            </a:r>
          </a:p>
          <a:p>
            <a:pPr marL="457200" indent="-457200">
              <a:buFont typeface="+mj-lt"/>
              <a:buAutoNum type="arabicParenR"/>
            </a:pPr>
            <a:r>
              <a:rPr lang="ar-IQ" dirty="0"/>
              <a:t>مجموعة </a:t>
            </a:r>
            <a:r>
              <a:rPr lang="ar-IQ" dirty="0" err="1"/>
              <a:t>الكلايكوسيدات</a:t>
            </a:r>
            <a:r>
              <a:rPr lang="ar-IQ" dirty="0"/>
              <a:t> </a:t>
            </a:r>
            <a:r>
              <a:rPr lang="ar-IQ" dirty="0" err="1"/>
              <a:t>الثالثية</a:t>
            </a:r>
            <a:r>
              <a:rPr lang="ar-IQ" dirty="0"/>
              <a:t> : والتي تعطي وحدتي سكر بسيط عند تعرض الاصرة </a:t>
            </a:r>
            <a:r>
              <a:rPr lang="ar-IQ" dirty="0" err="1"/>
              <a:t>الكلايكوسيدية</a:t>
            </a:r>
            <a:r>
              <a:rPr lang="ar-IQ" dirty="0"/>
              <a:t> للتحطم والانفصال الجزء السكري عن الجزء </a:t>
            </a:r>
            <a:r>
              <a:rPr lang="ar-IQ" dirty="0" err="1"/>
              <a:t>الاسكري</a:t>
            </a:r>
            <a:r>
              <a:rPr lang="ar-IQ" dirty="0"/>
              <a:t> </a:t>
            </a:r>
          </a:p>
          <a:p>
            <a:pPr marL="457200" indent="-457200">
              <a:buFont typeface="+mj-lt"/>
              <a:buAutoNum type="arabicParenR"/>
            </a:pPr>
            <a:endParaRPr lang="ar-IQ" dirty="0"/>
          </a:p>
          <a:p>
            <a:pPr marL="0" indent="0">
              <a:buNone/>
            </a:pPr>
            <a:r>
              <a:rPr lang="ar-IQ" dirty="0"/>
              <a:t>× وهكذا يمكن تصنيف وتسمية بقية المركبات </a:t>
            </a:r>
            <a:r>
              <a:rPr lang="ar-IQ" dirty="0" err="1"/>
              <a:t>الكلايكوسيدية</a:t>
            </a:r>
            <a:r>
              <a:rPr lang="ar-IQ" dirty="0"/>
              <a:t> وفق عدد الوحدات السكر البسيط التي تتحرر عند تحطم الاصرة </a:t>
            </a:r>
            <a:r>
              <a:rPr lang="ar-IQ" dirty="0" err="1"/>
              <a:t>الكلايكوسيدية</a:t>
            </a:r>
            <a:r>
              <a:rPr lang="ar-IQ" dirty="0"/>
              <a:t> وانفصال الجزء السكري عن الجزء </a:t>
            </a:r>
            <a:r>
              <a:rPr lang="ar-IQ" dirty="0" err="1"/>
              <a:t>الاسكري</a:t>
            </a:r>
            <a:r>
              <a:rPr lang="ar-IQ" dirty="0"/>
              <a:t> </a:t>
            </a:r>
          </a:p>
        </p:txBody>
      </p:sp>
    </p:spTree>
    <p:extLst>
      <p:ext uri="{BB962C8B-B14F-4D97-AF65-F5344CB8AC3E}">
        <p14:creationId xmlns:p14="http://schemas.microsoft.com/office/powerpoint/2010/main" val="2406863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33531" y="100484"/>
            <a:ext cx="11344588" cy="6641960"/>
          </a:xfrm>
        </p:spPr>
        <p:txBody>
          <a:bodyPr/>
          <a:lstStyle/>
          <a:p>
            <a:r>
              <a:rPr lang="ar-IQ" dirty="0"/>
              <a:t>ثامنا : التصنيف وفق الفعالية الصيدلانية : </a:t>
            </a:r>
          </a:p>
          <a:p>
            <a:pPr marL="457200" indent="-457200">
              <a:buFont typeface="+mj-lt"/>
              <a:buAutoNum type="arabicParenR"/>
            </a:pPr>
            <a:r>
              <a:rPr lang="ar-IQ" dirty="0"/>
              <a:t>مجموعة </a:t>
            </a:r>
            <a:r>
              <a:rPr lang="ar-IQ" dirty="0" err="1"/>
              <a:t>الكلايكوسيدات</a:t>
            </a:r>
            <a:r>
              <a:rPr lang="ar-IQ" dirty="0"/>
              <a:t> المقوية للقلب مثل مجموعة </a:t>
            </a:r>
            <a:r>
              <a:rPr lang="ar-IQ" dirty="0" err="1"/>
              <a:t>الكلايكوسيدات</a:t>
            </a:r>
            <a:r>
              <a:rPr lang="ar-IQ" dirty="0"/>
              <a:t> الستيرويدية</a:t>
            </a:r>
          </a:p>
          <a:p>
            <a:pPr marL="457200" indent="-457200">
              <a:buFont typeface="+mj-lt"/>
              <a:buAutoNum type="arabicParenR"/>
            </a:pPr>
            <a:r>
              <a:rPr lang="ar-IQ" dirty="0"/>
              <a:t>مجموعة </a:t>
            </a:r>
            <a:r>
              <a:rPr lang="ar-IQ" dirty="0" err="1"/>
              <a:t>الكلايكوسيدات</a:t>
            </a:r>
            <a:r>
              <a:rPr lang="ar-IQ" dirty="0"/>
              <a:t> الملينة مثل مجموعة </a:t>
            </a:r>
            <a:r>
              <a:rPr lang="ar-IQ" dirty="0" err="1"/>
              <a:t>الكلايكوسيددات</a:t>
            </a:r>
            <a:r>
              <a:rPr lang="ar-IQ" dirty="0"/>
              <a:t> </a:t>
            </a:r>
            <a:r>
              <a:rPr lang="ar-IQ" dirty="0" err="1"/>
              <a:t>لانثراكينونية</a:t>
            </a:r>
            <a:endParaRPr lang="ar-IQ" dirty="0"/>
          </a:p>
          <a:p>
            <a:pPr marL="457200" indent="-457200">
              <a:buFont typeface="+mj-lt"/>
              <a:buAutoNum type="arabicParenR"/>
            </a:pPr>
            <a:r>
              <a:rPr lang="ar-IQ" dirty="0"/>
              <a:t>مجموعة </a:t>
            </a:r>
            <a:r>
              <a:rPr lang="ar-IQ" dirty="0" err="1"/>
              <a:t>الكلايكوسيدات</a:t>
            </a:r>
            <a:r>
              <a:rPr lang="ar-IQ" dirty="0"/>
              <a:t> المسكنة </a:t>
            </a:r>
            <a:r>
              <a:rPr lang="ar-IQ" dirty="0" err="1"/>
              <a:t>للالام</a:t>
            </a:r>
            <a:r>
              <a:rPr lang="ar-IQ" dirty="0"/>
              <a:t> مثل مجموعة </a:t>
            </a:r>
            <a:r>
              <a:rPr lang="ar-IQ" dirty="0" err="1"/>
              <a:t>الكلايكوسيدات</a:t>
            </a:r>
            <a:r>
              <a:rPr lang="ar-IQ" dirty="0"/>
              <a:t> الكحولية </a:t>
            </a:r>
          </a:p>
          <a:p>
            <a:pPr marL="457200" indent="-457200">
              <a:buFont typeface="+mj-lt"/>
              <a:buAutoNum type="arabicParenR"/>
            </a:pPr>
            <a:r>
              <a:rPr lang="ar-IQ" dirty="0"/>
              <a:t>مجموعة </a:t>
            </a:r>
            <a:r>
              <a:rPr lang="ar-IQ" dirty="0" err="1"/>
              <a:t>الكلايكوسيدات</a:t>
            </a:r>
            <a:r>
              <a:rPr lang="ar-IQ" dirty="0"/>
              <a:t> المضادة للالتهاب مثل مجموعة </a:t>
            </a:r>
            <a:r>
              <a:rPr lang="ar-IQ" dirty="0" err="1"/>
              <a:t>الكلايكوسيدات</a:t>
            </a:r>
            <a:r>
              <a:rPr lang="ar-IQ" dirty="0"/>
              <a:t> الصابونية </a:t>
            </a:r>
          </a:p>
          <a:p>
            <a:pPr marL="457200" indent="-457200">
              <a:buFont typeface="+mj-lt"/>
              <a:buAutoNum type="arabicParenR"/>
            </a:pPr>
            <a:r>
              <a:rPr lang="ar-IQ" dirty="0"/>
              <a:t>مجموعة </a:t>
            </a:r>
            <a:r>
              <a:rPr lang="ar-IQ" dirty="0" err="1"/>
              <a:t>الكلايكوسيدات</a:t>
            </a:r>
            <a:r>
              <a:rPr lang="ar-IQ" dirty="0"/>
              <a:t> </a:t>
            </a:r>
            <a:r>
              <a:rPr lang="ar-IQ" dirty="0" err="1"/>
              <a:t>المخدشة</a:t>
            </a:r>
            <a:r>
              <a:rPr lang="ar-IQ" dirty="0"/>
              <a:t> موضعيا مثل مجموعة </a:t>
            </a:r>
            <a:r>
              <a:rPr lang="ar-IQ" dirty="0" err="1"/>
              <a:t>الكلايكوسيدات</a:t>
            </a:r>
            <a:r>
              <a:rPr lang="ar-IQ" dirty="0"/>
              <a:t> الكبريتية .</a:t>
            </a:r>
          </a:p>
          <a:p>
            <a:pPr marL="457200" indent="-457200">
              <a:buFont typeface="+mj-lt"/>
              <a:buAutoNum type="arabicParenR"/>
            </a:pPr>
            <a:endParaRPr lang="ar-IQ" dirty="0"/>
          </a:p>
          <a:p>
            <a:r>
              <a:rPr lang="ar-IQ" dirty="0"/>
              <a:t>تاسعا : التصنيف وفق العوائل النباتية :</a:t>
            </a:r>
          </a:p>
          <a:p>
            <a:pPr marL="457200" indent="-457200">
              <a:buFont typeface="+mj-lt"/>
              <a:buAutoNum type="arabicParenR"/>
            </a:pPr>
            <a:r>
              <a:rPr lang="ar-IQ" dirty="0" err="1"/>
              <a:t>كلايكوسيدات</a:t>
            </a:r>
            <a:r>
              <a:rPr lang="ar-IQ" dirty="0"/>
              <a:t> العائلة الزنبقية : تحتوي على نباتات منتجة </a:t>
            </a:r>
            <a:r>
              <a:rPr lang="ar-IQ" dirty="0" err="1"/>
              <a:t>كلايكوسيدات</a:t>
            </a:r>
            <a:r>
              <a:rPr lang="ar-IQ" dirty="0"/>
              <a:t> الصابونية</a:t>
            </a:r>
          </a:p>
          <a:p>
            <a:pPr marL="457200" indent="-457200">
              <a:buFont typeface="+mj-lt"/>
              <a:buAutoNum type="arabicParenR"/>
            </a:pPr>
            <a:r>
              <a:rPr lang="ar-IQ" dirty="0" err="1"/>
              <a:t>كلايكوسيدات</a:t>
            </a:r>
            <a:r>
              <a:rPr lang="ar-IQ" dirty="0"/>
              <a:t> العائلة الدفلية : تحتوي على نباتات تنتج </a:t>
            </a:r>
            <a:r>
              <a:rPr lang="ar-IQ" dirty="0" err="1"/>
              <a:t>كلايكوسيدات</a:t>
            </a:r>
            <a:r>
              <a:rPr lang="ar-IQ" dirty="0"/>
              <a:t> الستيرويدية</a:t>
            </a:r>
          </a:p>
          <a:p>
            <a:pPr marL="457200" indent="-457200">
              <a:buFont typeface="+mj-lt"/>
              <a:buAutoNum type="arabicParenR"/>
            </a:pPr>
            <a:r>
              <a:rPr lang="ar-IQ" dirty="0" err="1"/>
              <a:t>كلايكوسيدات</a:t>
            </a:r>
            <a:r>
              <a:rPr lang="ar-IQ" dirty="0"/>
              <a:t> العائلة </a:t>
            </a:r>
            <a:r>
              <a:rPr lang="ar-IQ" dirty="0" err="1"/>
              <a:t>الصقلباوية</a:t>
            </a:r>
            <a:r>
              <a:rPr lang="ar-IQ" dirty="0"/>
              <a:t> تحتوي على نباتات منتجة </a:t>
            </a:r>
            <a:r>
              <a:rPr lang="ar-IQ" dirty="0" err="1"/>
              <a:t>كلايكوسيدات</a:t>
            </a:r>
            <a:r>
              <a:rPr lang="ar-IQ" dirty="0"/>
              <a:t> الستيرويدية التي يحتوي جزئها السكري على سكريات متعددة </a:t>
            </a:r>
          </a:p>
          <a:p>
            <a:pPr marL="457200" indent="-457200">
              <a:buFont typeface="+mj-lt"/>
              <a:buAutoNum type="arabicParenR"/>
            </a:pPr>
            <a:r>
              <a:rPr lang="ar-IQ" dirty="0" err="1"/>
              <a:t>كلايكوسيدات</a:t>
            </a:r>
            <a:r>
              <a:rPr lang="ar-IQ" dirty="0"/>
              <a:t> العائلة السوسنية تحتوي مجموعة نباتات منتجة </a:t>
            </a:r>
            <a:r>
              <a:rPr lang="ar-IQ" dirty="0" err="1"/>
              <a:t>للكاروتينات</a:t>
            </a:r>
            <a:r>
              <a:rPr lang="ar-IQ" dirty="0"/>
              <a:t> </a:t>
            </a:r>
            <a:r>
              <a:rPr lang="ar-IQ" dirty="0" err="1"/>
              <a:t>والفلافونويدات</a:t>
            </a:r>
            <a:r>
              <a:rPr lang="ar-IQ" dirty="0"/>
              <a:t> </a:t>
            </a:r>
          </a:p>
          <a:p>
            <a:pPr marL="0" indent="0">
              <a:buNone/>
            </a:pPr>
            <a:endParaRPr lang="ar-IQ" dirty="0"/>
          </a:p>
        </p:txBody>
      </p:sp>
    </p:spTree>
    <p:extLst>
      <p:ext uri="{BB962C8B-B14F-4D97-AF65-F5344CB8AC3E}">
        <p14:creationId xmlns:p14="http://schemas.microsoft.com/office/powerpoint/2010/main" val="3379309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23481" y="70338"/>
            <a:ext cx="11468519" cy="1095271"/>
          </a:xfrm>
        </p:spPr>
        <p:txBody>
          <a:bodyPr/>
          <a:lstStyle/>
          <a:p>
            <a:pPr algn="ctr"/>
            <a:r>
              <a:rPr lang="ar-IQ" dirty="0"/>
              <a:t>تسمية </a:t>
            </a:r>
            <a:r>
              <a:rPr lang="ar-IQ" dirty="0" err="1"/>
              <a:t>الكلايكوسيدات</a:t>
            </a:r>
            <a:r>
              <a:rPr lang="ar-IQ" dirty="0"/>
              <a:t> </a:t>
            </a:r>
          </a:p>
        </p:txBody>
      </p:sp>
      <p:sp>
        <p:nvSpPr>
          <p:cNvPr id="3" name="عنصر نائب للمحتوى 2"/>
          <p:cNvSpPr>
            <a:spLocks noGrp="1"/>
          </p:cNvSpPr>
          <p:nvPr>
            <p:ph idx="1"/>
          </p:nvPr>
        </p:nvSpPr>
        <p:spPr>
          <a:xfrm>
            <a:off x="723481" y="1165609"/>
            <a:ext cx="11468519" cy="5692391"/>
          </a:xfrm>
        </p:spPr>
        <p:txBody>
          <a:bodyPr/>
          <a:lstStyle/>
          <a:p>
            <a:r>
              <a:rPr lang="ar-IQ" dirty="0"/>
              <a:t>غالبا تعتمد تسمية </a:t>
            </a:r>
            <a:r>
              <a:rPr lang="ar-IQ" dirty="0" err="1"/>
              <a:t>الكلايكوسيدات</a:t>
            </a:r>
            <a:r>
              <a:rPr lang="ar-IQ" dirty="0"/>
              <a:t> وفق </a:t>
            </a:r>
            <a:r>
              <a:rPr lang="ar-IQ" dirty="0" err="1"/>
              <a:t>ماذكر</a:t>
            </a:r>
            <a:r>
              <a:rPr lang="ar-IQ" dirty="0"/>
              <a:t> </a:t>
            </a:r>
            <a:r>
              <a:rPr lang="en-US" dirty="0"/>
              <a:t>IUPAC</a:t>
            </a:r>
            <a:r>
              <a:rPr lang="ar-IQ" dirty="0"/>
              <a:t> (</a:t>
            </a:r>
            <a:r>
              <a:rPr lang="en-US" dirty="0"/>
              <a:t>1979</a:t>
            </a:r>
            <a:r>
              <a:rPr lang="ar-IQ" dirty="0"/>
              <a:t>) على </a:t>
            </a:r>
            <a:r>
              <a:rPr lang="ar-IQ" dirty="0" err="1"/>
              <a:t>احدالطرق</a:t>
            </a:r>
            <a:r>
              <a:rPr lang="ar-IQ" dirty="0"/>
              <a:t> الاتية:</a:t>
            </a:r>
          </a:p>
          <a:p>
            <a:r>
              <a:rPr lang="ar-IQ" dirty="0"/>
              <a:t>أولا : الطريقة الكلاسيكية</a:t>
            </a:r>
          </a:p>
          <a:p>
            <a:pPr marL="0" indent="0">
              <a:buNone/>
            </a:pPr>
            <a:r>
              <a:rPr lang="ar-IQ" dirty="0"/>
              <a:t>تستعمل هذه الطريقة عندما يكون الجزء </a:t>
            </a:r>
            <a:r>
              <a:rPr lang="ar-IQ" dirty="0" err="1"/>
              <a:t>الاسكري</a:t>
            </a:r>
            <a:r>
              <a:rPr lang="ar-IQ" dirty="0"/>
              <a:t> مجموعة بسيطة مثل احد </a:t>
            </a:r>
            <a:r>
              <a:rPr lang="ar-IQ" dirty="0" err="1"/>
              <a:t>الكحولات</a:t>
            </a:r>
            <a:r>
              <a:rPr lang="ar-IQ" dirty="0"/>
              <a:t> البسيطة او الفينول فيحذف حرف </a:t>
            </a:r>
            <a:r>
              <a:rPr lang="en-US" dirty="0"/>
              <a:t>e </a:t>
            </a:r>
            <a:r>
              <a:rPr lang="ar-IQ" dirty="0"/>
              <a:t> الأخير من اسم السكر البسيط وتضاف الحروف </a:t>
            </a:r>
            <a:r>
              <a:rPr lang="en-US" dirty="0"/>
              <a:t>ide  </a:t>
            </a:r>
            <a:r>
              <a:rPr lang="ar-IQ" dirty="0"/>
              <a:t> كما في مركب </a:t>
            </a:r>
            <a:r>
              <a:rPr lang="en-US" dirty="0"/>
              <a:t>Methyl a-D-</a:t>
            </a:r>
            <a:r>
              <a:rPr lang="en-US" dirty="0" err="1"/>
              <a:t>gulcofuranos</a:t>
            </a:r>
            <a:r>
              <a:rPr lang="en-US" b="1" dirty="0" err="1"/>
              <a:t>e</a:t>
            </a:r>
            <a:r>
              <a:rPr lang="en-US" dirty="0"/>
              <a:t> </a:t>
            </a:r>
            <a:r>
              <a:rPr lang="ar-IQ" dirty="0"/>
              <a:t>يسمى</a:t>
            </a:r>
            <a:r>
              <a:rPr lang="en-US" dirty="0"/>
              <a:t>Methyl a-D-</a:t>
            </a:r>
            <a:r>
              <a:rPr lang="en-US" dirty="0" err="1"/>
              <a:t>gulcofuranos</a:t>
            </a:r>
            <a:r>
              <a:rPr lang="en-US" b="1" dirty="0" err="1">
                <a:effectLst>
                  <a:outerShdw blurRad="38100" dist="38100" dir="2700000" algn="tl">
                    <a:srgbClr val="000000">
                      <a:alpha val="43137"/>
                    </a:srgbClr>
                  </a:outerShdw>
                </a:effectLst>
              </a:rPr>
              <a:t>ide</a:t>
            </a:r>
            <a:r>
              <a:rPr lang="en-US" dirty="0"/>
              <a:t> </a:t>
            </a:r>
            <a:r>
              <a:rPr lang="ar-IQ" dirty="0"/>
              <a:t>.</a:t>
            </a:r>
          </a:p>
          <a:p>
            <a:pPr marL="0" indent="0">
              <a:buNone/>
            </a:pPr>
            <a:endParaRPr lang="ar-IQ" dirty="0"/>
          </a:p>
          <a:p>
            <a:r>
              <a:rPr lang="ar-IQ" dirty="0"/>
              <a:t>ثانيا : تسمية </a:t>
            </a:r>
            <a:r>
              <a:rPr lang="ar-IQ" dirty="0" err="1"/>
              <a:t>الكلايكوسيدات</a:t>
            </a:r>
            <a:r>
              <a:rPr lang="ar-IQ" dirty="0"/>
              <a:t> </a:t>
            </a:r>
            <a:r>
              <a:rPr lang="ar-IQ" dirty="0" err="1"/>
              <a:t>الاوكسجينية</a:t>
            </a:r>
            <a:r>
              <a:rPr lang="ar-IQ" dirty="0"/>
              <a:t> :</a:t>
            </a:r>
          </a:p>
          <a:p>
            <a:pPr marL="0" indent="0">
              <a:buNone/>
            </a:pPr>
            <a:r>
              <a:rPr lang="ar-IQ" dirty="0"/>
              <a:t>تتبع هذه الطريقة مع </a:t>
            </a:r>
            <a:r>
              <a:rPr lang="ar-IQ" dirty="0" err="1"/>
              <a:t>الكلايكوسيدات</a:t>
            </a:r>
            <a:r>
              <a:rPr lang="ar-IQ" dirty="0"/>
              <a:t> </a:t>
            </a:r>
            <a:r>
              <a:rPr lang="ar-IQ" dirty="0" err="1"/>
              <a:t>الاوكسجينية</a:t>
            </a:r>
            <a:r>
              <a:rPr lang="ar-IQ" dirty="0"/>
              <a:t> باستعمال بادئة</a:t>
            </a:r>
            <a:r>
              <a:rPr lang="en-US" dirty="0" err="1"/>
              <a:t>glyco</a:t>
            </a:r>
            <a:r>
              <a:rPr lang="en-US" dirty="0"/>
              <a:t> </a:t>
            </a:r>
            <a:r>
              <a:rPr lang="ar-IQ" dirty="0"/>
              <a:t> عندما يحتوي المركب على سكر الكلوكوز وعندما يحتوي المركب على سكر الفركتوز يكون البادئة </a:t>
            </a:r>
            <a:r>
              <a:rPr lang="en-US" dirty="0" err="1"/>
              <a:t>fructo</a:t>
            </a:r>
            <a:r>
              <a:rPr lang="en-US" dirty="0"/>
              <a:t> </a:t>
            </a:r>
            <a:r>
              <a:rPr lang="ar-IQ" dirty="0"/>
              <a:t>وهكذا مع بقية السكريات البسيطة الأخرى أي بطريقة تتناسب مع الاسم السكر البسيط , ثم ينتهي المركب بالحروف الدالة على الاصرة </a:t>
            </a:r>
            <a:r>
              <a:rPr lang="ar-IQ" dirty="0" err="1"/>
              <a:t>الاوكسجينية</a:t>
            </a:r>
            <a:r>
              <a:rPr lang="ar-IQ" dirty="0"/>
              <a:t> بإضافة الحروف </a:t>
            </a:r>
            <a:r>
              <a:rPr lang="en-US" dirty="0" err="1"/>
              <a:t>syloxy</a:t>
            </a:r>
            <a:r>
              <a:rPr lang="en-US" dirty="0"/>
              <a:t> </a:t>
            </a:r>
            <a:r>
              <a:rPr lang="ar-IQ" dirty="0"/>
              <a:t> </a:t>
            </a:r>
            <a:r>
              <a:rPr lang="ar-IQ" dirty="0" err="1"/>
              <a:t>فكلايكوسيد</a:t>
            </a:r>
            <a:r>
              <a:rPr lang="ar-IQ" dirty="0"/>
              <a:t> </a:t>
            </a:r>
            <a:r>
              <a:rPr lang="en-US" dirty="0" err="1"/>
              <a:t>Daphnin</a:t>
            </a:r>
            <a:r>
              <a:rPr lang="ar-IQ" dirty="0"/>
              <a:t>يسمى </a:t>
            </a:r>
          </a:p>
          <a:p>
            <a:pPr marL="0" indent="0">
              <a:buNone/>
            </a:pPr>
            <a:r>
              <a:rPr lang="en-US" dirty="0"/>
              <a:t>7-(B-D-</a:t>
            </a:r>
            <a:r>
              <a:rPr lang="en-US" b="1" dirty="0" err="1">
                <a:effectLst>
                  <a:outerShdw blurRad="38100" dist="38100" dir="2700000" algn="tl">
                    <a:srgbClr val="000000">
                      <a:alpha val="43137"/>
                    </a:srgbClr>
                  </a:outerShdw>
                </a:effectLst>
              </a:rPr>
              <a:t>Gluco</a:t>
            </a:r>
            <a:r>
              <a:rPr lang="en-US" dirty="0" err="1"/>
              <a:t>pyrano</a:t>
            </a:r>
            <a:r>
              <a:rPr lang="en-US" b="1" dirty="0" err="1">
                <a:effectLst>
                  <a:outerShdw blurRad="38100" dist="38100" dir="2700000" algn="tl">
                    <a:srgbClr val="000000">
                      <a:alpha val="43137"/>
                    </a:srgbClr>
                  </a:outerShdw>
                </a:effectLst>
              </a:rPr>
              <a:t>syloxy</a:t>
            </a:r>
            <a:r>
              <a:rPr lang="en-US" dirty="0"/>
              <a:t>)-8-hydroxycoumarin</a:t>
            </a:r>
            <a:r>
              <a:rPr lang="ar-IQ" dirty="0"/>
              <a:t> لاحتوائه على سكر الكلوكوز ولوجود اصرة </a:t>
            </a:r>
            <a:r>
              <a:rPr lang="ar-IQ" dirty="0" err="1"/>
              <a:t>اوكسجينية</a:t>
            </a:r>
            <a:r>
              <a:rPr lang="ar-IQ" dirty="0"/>
              <a:t> التي </a:t>
            </a:r>
            <a:r>
              <a:rPr lang="ar-IQ" dirty="0" err="1"/>
              <a:t>تربطالجزءالسكريبالجزء</a:t>
            </a:r>
            <a:r>
              <a:rPr lang="ar-IQ" dirty="0"/>
              <a:t> </a:t>
            </a:r>
            <a:r>
              <a:rPr lang="ar-IQ" dirty="0" err="1"/>
              <a:t>الاسكري</a:t>
            </a:r>
            <a:r>
              <a:rPr lang="ar-IQ" dirty="0"/>
              <a:t> </a:t>
            </a:r>
          </a:p>
        </p:txBody>
      </p:sp>
    </p:spTree>
    <p:extLst>
      <p:ext uri="{BB962C8B-B14F-4D97-AF65-F5344CB8AC3E}">
        <p14:creationId xmlns:p14="http://schemas.microsoft.com/office/powerpoint/2010/main" val="2475900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73723" y="110532"/>
            <a:ext cx="11284299" cy="6631912"/>
          </a:xfrm>
        </p:spPr>
        <p:txBody>
          <a:bodyPr/>
          <a:lstStyle/>
          <a:p>
            <a:r>
              <a:rPr lang="ar-IQ" dirty="0"/>
              <a:t>ثالثا: تسمية </a:t>
            </a:r>
            <a:r>
              <a:rPr lang="ar-IQ" dirty="0" err="1"/>
              <a:t>الكلايكوسيدات</a:t>
            </a:r>
            <a:r>
              <a:rPr lang="ar-IQ" dirty="0"/>
              <a:t> الغير </a:t>
            </a:r>
            <a:r>
              <a:rPr lang="ar-IQ" dirty="0" err="1"/>
              <a:t>الاوكسجينية</a:t>
            </a:r>
            <a:r>
              <a:rPr lang="ar-IQ" dirty="0"/>
              <a:t> :</a:t>
            </a:r>
          </a:p>
          <a:p>
            <a:pPr marL="0" indent="0">
              <a:buNone/>
            </a:pPr>
            <a:r>
              <a:rPr lang="ar-IQ" dirty="0"/>
              <a:t>يستعمل مع </a:t>
            </a:r>
            <a:r>
              <a:rPr lang="ar-IQ" dirty="0" err="1"/>
              <a:t>الكلايكوسيدات</a:t>
            </a:r>
            <a:r>
              <a:rPr lang="ar-IQ" dirty="0"/>
              <a:t> غير </a:t>
            </a:r>
            <a:r>
              <a:rPr lang="ar-IQ" dirty="0" err="1"/>
              <a:t>الاوكسجينية</a:t>
            </a:r>
            <a:r>
              <a:rPr lang="ar-IQ" dirty="0"/>
              <a:t> بادئة </a:t>
            </a:r>
            <a:r>
              <a:rPr lang="en-US" dirty="0"/>
              <a:t>glycol </a:t>
            </a:r>
            <a:r>
              <a:rPr lang="ar-IQ" dirty="0"/>
              <a:t>في حال سكر الكلوكوز وهكذا يتناسب البادئ مع اسم السكر البسيط ثم ينتهي المركب بالحروف </a:t>
            </a:r>
            <a:r>
              <a:rPr lang="en-US" dirty="0" err="1"/>
              <a:t>syl</a:t>
            </a:r>
            <a:r>
              <a:rPr lang="en-US" dirty="0"/>
              <a:t> </a:t>
            </a:r>
            <a:r>
              <a:rPr lang="ar-IQ" dirty="0"/>
              <a:t> وقد يبدا اسم المركب بكلمة </a:t>
            </a:r>
            <a:r>
              <a:rPr lang="en-US" dirty="0" err="1"/>
              <a:t>Hydroxy</a:t>
            </a:r>
            <a:r>
              <a:rPr lang="en-US" dirty="0"/>
              <a:t> </a:t>
            </a:r>
            <a:r>
              <a:rPr lang="ar-IQ" dirty="0"/>
              <a:t>, تستعمل هذه الطرقة في تسمية </a:t>
            </a:r>
            <a:r>
              <a:rPr lang="ar-IQ" dirty="0" err="1"/>
              <a:t>الكلايكوسيدات</a:t>
            </a:r>
            <a:r>
              <a:rPr lang="ar-IQ" dirty="0"/>
              <a:t> المحتوية على السكريات المتعددة كما في مركب </a:t>
            </a:r>
          </a:p>
          <a:p>
            <a:pPr marL="0" indent="0">
              <a:buNone/>
            </a:pPr>
            <a:r>
              <a:rPr lang="en-US" dirty="0"/>
              <a:t>B-D- </a:t>
            </a:r>
            <a:r>
              <a:rPr lang="en-US" dirty="0" err="1"/>
              <a:t>Xylopyranosyl</a:t>
            </a:r>
            <a:r>
              <a:rPr lang="en-US" dirty="0"/>
              <a:t>-L-serine </a:t>
            </a:r>
            <a:r>
              <a:rPr lang="ar-IQ" dirty="0"/>
              <a:t>المتكون من سكر </a:t>
            </a:r>
            <a:r>
              <a:rPr lang="en-US" dirty="0"/>
              <a:t>Xylose</a:t>
            </a:r>
            <a:r>
              <a:rPr lang="ar-IQ" dirty="0"/>
              <a:t> والحامض الاميني </a:t>
            </a:r>
            <a:r>
              <a:rPr lang="en-US" dirty="0"/>
              <a:t>Serine</a:t>
            </a:r>
            <a:r>
              <a:rPr lang="ar-IQ" dirty="0"/>
              <a:t>والاصرة تكونت بينهما بعد إزالة جزيئة ماء </a:t>
            </a:r>
          </a:p>
          <a:p>
            <a:pPr marL="0" indent="0">
              <a:buNone/>
            </a:pPr>
            <a:endParaRPr lang="ar-IQ" dirty="0"/>
          </a:p>
          <a:p>
            <a:pPr marL="0" indent="0">
              <a:buNone/>
            </a:pPr>
            <a:r>
              <a:rPr lang="ar-IQ" dirty="0"/>
              <a:t>رابعا : تسمية </a:t>
            </a:r>
            <a:r>
              <a:rPr lang="ar-IQ" dirty="0" err="1"/>
              <a:t>الكلايكوسيدات</a:t>
            </a:r>
            <a:r>
              <a:rPr lang="ar-IQ" dirty="0"/>
              <a:t> الكبريتية </a:t>
            </a:r>
          </a:p>
          <a:p>
            <a:pPr marL="0" indent="0">
              <a:buNone/>
            </a:pPr>
            <a:r>
              <a:rPr lang="ar-IQ" dirty="0"/>
              <a:t>وفيها ثلاث حالات :</a:t>
            </a:r>
          </a:p>
          <a:p>
            <a:pPr marL="457200" indent="-457200">
              <a:buFont typeface="+mj-lt"/>
              <a:buAutoNum type="arabicParenR"/>
            </a:pPr>
            <a:r>
              <a:rPr lang="ar-IQ" dirty="0"/>
              <a:t>في حال ينتهي الجزء </a:t>
            </a:r>
            <a:r>
              <a:rPr lang="ar-IQ" dirty="0" err="1"/>
              <a:t>الاسكري</a:t>
            </a:r>
            <a:r>
              <a:rPr lang="ar-IQ" dirty="0"/>
              <a:t> بمجموعة </a:t>
            </a:r>
            <a:r>
              <a:rPr lang="en-US" dirty="0"/>
              <a:t>R</a:t>
            </a:r>
            <a:r>
              <a:rPr lang="ar-IQ" dirty="0"/>
              <a:t>يستعمل بادئة </a:t>
            </a:r>
            <a:r>
              <a:rPr lang="en-US" dirty="0" err="1"/>
              <a:t>thio</a:t>
            </a:r>
            <a:r>
              <a:rPr lang="en-US" dirty="0"/>
              <a:t> </a:t>
            </a:r>
            <a:r>
              <a:rPr lang="ar-IQ" dirty="0"/>
              <a:t>ثم اسم السكر </a:t>
            </a:r>
            <a:r>
              <a:rPr lang="en-US" dirty="0"/>
              <a:t>glycol </a:t>
            </a:r>
            <a:r>
              <a:rPr lang="ar-IQ" dirty="0"/>
              <a:t>في حال السكر البسيط وتنتهي التسمية بالحروف </a:t>
            </a:r>
            <a:r>
              <a:rPr lang="en-US" dirty="0"/>
              <a:t>side </a:t>
            </a:r>
          </a:p>
          <a:p>
            <a:pPr marL="457200" indent="-457200">
              <a:buFont typeface="+mj-lt"/>
              <a:buAutoNum type="arabicParenR"/>
            </a:pPr>
            <a:r>
              <a:rPr lang="ar-IQ" dirty="0"/>
              <a:t>في حال ينتهي الجزء </a:t>
            </a:r>
            <a:r>
              <a:rPr lang="ar-IQ" dirty="0" err="1"/>
              <a:t>الاسكري</a:t>
            </a:r>
            <a:r>
              <a:rPr lang="ar-IQ" dirty="0"/>
              <a:t> بمجموعة </a:t>
            </a:r>
            <a:r>
              <a:rPr lang="en-US" dirty="0"/>
              <a:t>RH</a:t>
            </a:r>
            <a:r>
              <a:rPr lang="ar-IQ" dirty="0"/>
              <a:t>يستعمل بادئة </a:t>
            </a:r>
            <a:r>
              <a:rPr lang="en-US" dirty="0"/>
              <a:t>GLYCOSYLTHIO </a:t>
            </a:r>
            <a:r>
              <a:rPr lang="ar-IQ" dirty="0"/>
              <a:t>في حال السكر البسيط كلوكوز كما في مركب </a:t>
            </a:r>
            <a:r>
              <a:rPr lang="en-US" dirty="0"/>
              <a:t>4-(a-</a:t>
            </a:r>
            <a:r>
              <a:rPr lang="en-US" dirty="0" err="1"/>
              <a:t>Ribofuranosylthio</a:t>
            </a:r>
            <a:r>
              <a:rPr lang="en-US" dirty="0"/>
              <a:t>)benzoic acid</a:t>
            </a:r>
            <a:r>
              <a:rPr lang="ar-IQ" dirty="0"/>
              <a:t> يحتوي على السكر </a:t>
            </a:r>
            <a:r>
              <a:rPr lang="en-US" dirty="0"/>
              <a:t>Ribose </a:t>
            </a:r>
            <a:r>
              <a:rPr lang="ar-IQ" dirty="0"/>
              <a:t>والجزء </a:t>
            </a:r>
            <a:r>
              <a:rPr lang="ar-IQ" dirty="0" err="1"/>
              <a:t>الاسكري</a:t>
            </a:r>
            <a:r>
              <a:rPr lang="ar-IQ" dirty="0"/>
              <a:t> </a:t>
            </a:r>
            <a:r>
              <a:rPr lang="en-US" dirty="0"/>
              <a:t>RH</a:t>
            </a:r>
            <a:r>
              <a:rPr lang="ar-IQ" dirty="0"/>
              <a:t>هي حامض </a:t>
            </a:r>
            <a:r>
              <a:rPr lang="en-US" dirty="0"/>
              <a:t>Benzoic acid</a:t>
            </a:r>
          </a:p>
          <a:p>
            <a:pPr marL="457200" indent="-457200">
              <a:buFont typeface="+mj-lt"/>
              <a:buAutoNum type="arabicParenR"/>
            </a:pPr>
            <a:r>
              <a:rPr lang="ar-IQ" dirty="0"/>
              <a:t>في حال ينتهي الجزء </a:t>
            </a:r>
            <a:r>
              <a:rPr lang="ar-IQ" dirty="0" err="1"/>
              <a:t>الاسكري</a:t>
            </a:r>
            <a:r>
              <a:rPr lang="ar-IQ" dirty="0"/>
              <a:t> بمجموعتي </a:t>
            </a:r>
            <a:r>
              <a:rPr lang="en-US" dirty="0"/>
              <a:t>RH</a:t>
            </a:r>
            <a:r>
              <a:rPr lang="ar-IQ" dirty="0"/>
              <a:t>يستعمل بادئة </a:t>
            </a:r>
            <a:r>
              <a:rPr lang="en-US" dirty="0"/>
              <a:t>S-</a:t>
            </a:r>
            <a:r>
              <a:rPr lang="en-US" dirty="0" err="1"/>
              <a:t>glycosyl</a:t>
            </a:r>
            <a:r>
              <a:rPr lang="en-US" dirty="0"/>
              <a:t> </a:t>
            </a:r>
            <a:r>
              <a:rPr lang="ar-IQ" dirty="0"/>
              <a:t>في حال السكر البسيط كلوكوز </a:t>
            </a:r>
            <a:endParaRPr lang="en-US" dirty="0"/>
          </a:p>
        </p:txBody>
      </p:sp>
    </p:spTree>
    <p:extLst>
      <p:ext uri="{BB962C8B-B14F-4D97-AF65-F5344CB8AC3E}">
        <p14:creationId xmlns:p14="http://schemas.microsoft.com/office/powerpoint/2010/main" val="185688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685800"/>
            <a:ext cx="9601200" cy="811404"/>
          </a:xfrm>
        </p:spPr>
        <p:txBody>
          <a:bodyPr/>
          <a:lstStyle/>
          <a:p>
            <a:pPr algn="ctr"/>
            <a:r>
              <a:rPr lang="ar-IQ" dirty="0"/>
              <a:t>فصل المركبات </a:t>
            </a:r>
            <a:r>
              <a:rPr lang="ar-IQ" dirty="0" err="1"/>
              <a:t>الكلايكوسيدية</a:t>
            </a:r>
            <a:r>
              <a:rPr lang="ar-IQ" dirty="0"/>
              <a:t> </a:t>
            </a:r>
          </a:p>
        </p:txBody>
      </p:sp>
      <p:sp>
        <p:nvSpPr>
          <p:cNvPr id="3" name="عنصر نائب للمحتوى 2"/>
          <p:cNvSpPr>
            <a:spLocks noGrp="1"/>
          </p:cNvSpPr>
          <p:nvPr>
            <p:ph idx="1"/>
          </p:nvPr>
        </p:nvSpPr>
        <p:spPr>
          <a:xfrm>
            <a:off x="703385" y="1497204"/>
            <a:ext cx="11488615" cy="5360796"/>
          </a:xfrm>
        </p:spPr>
        <p:txBody>
          <a:bodyPr/>
          <a:lstStyle/>
          <a:p>
            <a:r>
              <a:rPr lang="ar-IQ" dirty="0" err="1"/>
              <a:t>لاجراء</a:t>
            </a:r>
            <a:r>
              <a:rPr lang="ar-IQ" dirty="0"/>
              <a:t> عملية الفصل للمركبات </a:t>
            </a:r>
            <a:r>
              <a:rPr lang="ar-IQ" dirty="0" err="1"/>
              <a:t>الكلايكوسيدية</a:t>
            </a:r>
            <a:r>
              <a:rPr lang="ar-IQ" dirty="0"/>
              <a:t> من العينات النباتية بصورة دقيقة يعتمد على نتائجها يجب الاخذ بنظر الاعتبار الشروط الاتية :</a:t>
            </a:r>
          </a:p>
          <a:p>
            <a:r>
              <a:rPr lang="ar-IQ" dirty="0"/>
              <a:t>أولا : تحديد طريقة فصل </a:t>
            </a:r>
            <a:r>
              <a:rPr lang="ar-IQ" dirty="0" err="1"/>
              <a:t>الكلايكوسيدات</a:t>
            </a:r>
            <a:r>
              <a:rPr lang="ar-IQ" dirty="0"/>
              <a:t> </a:t>
            </a:r>
          </a:p>
          <a:p>
            <a:r>
              <a:rPr lang="ar-IQ" dirty="0"/>
              <a:t>لاختيار افضل طريقة فصل تحقق اعلى استخلاص </a:t>
            </a:r>
            <a:r>
              <a:rPr lang="ar-IQ" dirty="0" err="1"/>
              <a:t>للكلايكوسيدات</a:t>
            </a:r>
            <a:r>
              <a:rPr lang="ar-IQ" dirty="0"/>
              <a:t>  يجب الاخذ بنظر الاعتبار عدة عوامل أساسية هي : </a:t>
            </a:r>
          </a:p>
          <a:p>
            <a:pPr marL="457200" indent="-457200">
              <a:buFont typeface="+mj-lt"/>
              <a:buAutoNum type="arabicPeriod"/>
            </a:pPr>
            <a:r>
              <a:rPr lang="ar-IQ" dirty="0"/>
              <a:t>الصفات الكيمياوية للمركب </a:t>
            </a:r>
            <a:r>
              <a:rPr lang="ar-IQ" dirty="0" err="1"/>
              <a:t>الكلايكوسيدي</a:t>
            </a:r>
            <a:r>
              <a:rPr lang="ar-IQ" dirty="0"/>
              <a:t> وطبيعة الجزء </a:t>
            </a:r>
            <a:r>
              <a:rPr lang="ar-IQ" dirty="0" err="1"/>
              <a:t>الاسكري</a:t>
            </a:r>
            <a:r>
              <a:rPr lang="ar-IQ" dirty="0"/>
              <a:t> </a:t>
            </a:r>
          </a:p>
          <a:p>
            <a:pPr marL="457200" indent="-457200">
              <a:buFont typeface="+mj-lt"/>
              <a:buAutoNum type="arabicPeriod"/>
            </a:pPr>
            <a:r>
              <a:rPr lang="ar-IQ" dirty="0"/>
              <a:t>الانزيمات المرافقة للمركب </a:t>
            </a:r>
            <a:r>
              <a:rPr lang="ar-IQ" dirty="0" err="1"/>
              <a:t>الكلايكوسيدي</a:t>
            </a:r>
            <a:r>
              <a:rPr lang="ar-IQ" dirty="0"/>
              <a:t> </a:t>
            </a:r>
            <a:r>
              <a:rPr lang="ar-IQ" dirty="0" err="1"/>
              <a:t>الموجودةفي</a:t>
            </a:r>
            <a:r>
              <a:rPr lang="ar-IQ" dirty="0"/>
              <a:t> الجزء النباتي وطبيعتها </a:t>
            </a:r>
          </a:p>
          <a:p>
            <a:pPr marL="457200" indent="-457200">
              <a:buFont typeface="+mj-lt"/>
              <a:buAutoNum type="arabicPeriod"/>
            </a:pPr>
            <a:r>
              <a:rPr lang="ar-IQ" dirty="0"/>
              <a:t>المواد الغير </a:t>
            </a:r>
            <a:r>
              <a:rPr lang="ar-IQ" dirty="0" err="1"/>
              <a:t>كلايكوسيديةالموجودة</a:t>
            </a:r>
            <a:r>
              <a:rPr lang="ar-IQ" dirty="0"/>
              <a:t> في النبات وكيفية التخلص منها </a:t>
            </a:r>
          </a:p>
          <a:p>
            <a:pPr marL="0" indent="0">
              <a:buNone/>
            </a:pPr>
            <a:endParaRPr lang="ar-IQ" dirty="0"/>
          </a:p>
          <a:p>
            <a:r>
              <a:rPr lang="ar-IQ" dirty="0"/>
              <a:t>ثانيا : وقف النشاط </a:t>
            </a:r>
            <a:r>
              <a:rPr lang="ar-IQ" dirty="0" err="1"/>
              <a:t>الانزيمي</a:t>
            </a:r>
            <a:r>
              <a:rPr lang="ar-IQ" dirty="0"/>
              <a:t> ::</a:t>
            </a:r>
          </a:p>
          <a:p>
            <a:pPr marL="0" indent="0">
              <a:buNone/>
            </a:pPr>
            <a:r>
              <a:rPr lang="ar-IQ" dirty="0"/>
              <a:t>قبل البدء بعملية فصل </a:t>
            </a:r>
            <a:r>
              <a:rPr lang="ar-IQ" dirty="0" err="1"/>
              <a:t>الكلايكوسيدات</a:t>
            </a:r>
            <a:r>
              <a:rPr lang="ar-IQ" dirty="0"/>
              <a:t> يجب وقف النشاط </a:t>
            </a:r>
            <a:r>
              <a:rPr lang="ar-IQ" dirty="0" err="1"/>
              <a:t>الانزيمي</a:t>
            </a:r>
            <a:r>
              <a:rPr lang="ar-IQ" dirty="0"/>
              <a:t> بأحد الطرق الاتية :</a:t>
            </a:r>
          </a:p>
          <a:p>
            <a:pPr marL="457200" indent="-457200">
              <a:buFont typeface="+mj-lt"/>
              <a:buAutoNum type="arabicParenR"/>
            </a:pPr>
            <a:r>
              <a:rPr lang="ar-IQ" dirty="0"/>
              <a:t>غمس الأجزاء النباتية في محلول الكحول </a:t>
            </a:r>
            <a:r>
              <a:rPr lang="ar-IQ" dirty="0" err="1"/>
              <a:t>الاثيلي</a:t>
            </a:r>
            <a:r>
              <a:rPr lang="ar-IQ" dirty="0"/>
              <a:t> المغلي او الاستون لمدة 15-20 دقيقة بوجود كربونات الكالسيوم او الصوديوم لمعادلة الاحماض العضوية الحرة في الانسجة النباتية قبل الفصل</a:t>
            </a:r>
          </a:p>
        </p:txBody>
      </p:sp>
    </p:spTree>
    <p:extLst>
      <p:ext uri="{BB962C8B-B14F-4D97-AF65-F5344CB8AC3E}">
        <p14:creationId xmlns:p14="http://schemas.microsoft.com/office/powerpoint/2010/main" val="1948660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93336" y="552658"/>
            <a:ext cx="11414928" cy="6305341"/>
          </a:xfrm>
        </p:spPr>
        <p:txBody>
          <a:bodyPr/>
          <a:lstStyle/>
          <a:p>
            <a:pPr marL="457200" indent="-457200">
              <a:buFont typeface="+mj-lt"/>
              <a:buAutoNum type="arabicParenR"/>
            </a:pPr>
            <a:r>
              <a:rPr lang="ar-IQ" dirty="0"/>
              <a:t>إزالة الماء الموجود في النبات تماما حتى </a:t>
            </a:r>
            <a:r>
              <a:rPr lang="ar-IQ" dirty="0" err="1"/>
              <a:t>لايسمح</a:t>
            </a:r>
            <a:r>
              <a:rPr lang="ar-IQ" dirty="0"/>
              <a:t> بتفاعل الانزيمات مع </a:t>
            </a:r>
            <a:r>
              <a:rPr lang="ar-IQ" dirty="0" err="1"/>
              <a:t>الكلايكوسيدات</a:t>
            </a:r>
            <a:r>
              <a:rPr lang="ar-IQ" dirty="0"/>
              <a:t> ويمكن التخلص من الماء بواسطة التجفيف بالتجميد</a:t>
            </a:r>
          </a:p>
          <a:p>
            <a:pPr marL="457200" indent="-457200">
              <a:buFont typeface="+mj-lt"/>
              <a:buAutoNum type="arabicParenR"/>
            </a:pPr>
            <a:r>
              <a:rPr lang="ar-IQ" dirty="0"/>
              <a:t>سحق أجزاء النبات الطازج مع ملح كبريتات الامونيوم بدرجة حرارة منخفضة او إضافة </a:t>
            </a:r>
            <a:r>
              <a:rPr lang="ar-IQ" dirty="0" err="1"/>
              <a:t>الكبريتات</a:t>
            </a:r>
            <a:r>
              <a:rPr lang="ar-IQ" dirty="0"/>
              <a:t> الامونيوم الامائية بصورتها الصلبة مع الأجزاء النباتية الصغيرة اثناء طحنها وهي طازجة وحفظها في الثلاجة </a:t>
            </a:r>
          </a:p>
          <a:p>
            <a:pPr marL="457200" indent="-457200">
              <a:buFont typeface="+mj-lt"/>
              <a:buAutoNum type="arabicParenR"/>
            </a:pPr>
            <a:r>
              <a:rPr lang="ar-IQ" dirty="0" err="1"/>
              <a:t>التخص</a:t>
            </a:r>
            <a:r>
              <a:rPr lang="ar-IQ" dirty="0"/>
              <a:t> من حموضة الجزء النباتي لوقف تحلل الحامضي وذلك بإضافة كربونات الكالسيوم لمعادلة حموضة التي قد تنشا اثناء عملية الفصل </a:t>
            </a:r>
          </a:p>
          <a:p>
            <a:pPr marL="457200" indent="-457200">
              <a:buFont typeface="+mj-lt"/>
              <a:buAutoNum type="arabicParenR"/>
            </a:pPr>
            <a:r>
              <a:rPr lang="ar-IQ" dirty="0"/>
              <a:t>يجب التخلص من الزيوت الطيارة والثابتة من الأجزاء النباتية </a:t>
            </a:r>
            <a:r>
              <a:rPr lang="ar-IQ" dirty="0" err="1"/>
              <a:t>المجروشة</a:t>
            </a:r>
            <a:r>
              <a:rPr lang="ar-IQ" dirty="0"/>
              <a:t> او المطحونة سواء كانت بذور او جذور باستعمال الاثير النفطي </a:t>
            </a:r>
          </a:p>
          <a:p>
            <a:pPr marL="0" indent="0">
              <a:buNone/>
            </a:pPr>
            <a:endParaRPr lang="ar-IQ" dirty="0"/>
          </a:p>
          <a:p>
            <a:r>
              <a:rPr lang="ar-IQ" dirty="0"/>
              <a:t>ثالثا : التخلص من المواد الغير </a:t>
            </a:r>
            <a:r>
              <a:rPr lang="ar-IQ" dirty="0" err="1"/>
              <a:t>كلايكوسيدية</a:t>
            </a:r>
            <a:r>
              <a:rPr lang="ar-IQ" dirty="0"/>
              <a:t> :</a:t>
            </a:r>
          </a:p>
          <a:p>
            <a:pPr marL="0" indent="0">
              <a:buNone/>
            </a:pPr>
            <a:r>
              <a:rPr lang="ar-IQ" dirty="0"/>
              <a:t>تتضمن المواد الغير </a:t>
            </a:r>
            <a:r>
              <a:rPr lang="ar-IQ" dirty="0" err="1"/>
              <a:t>كلايكوسيدية</a:t>
            </a:r>
            <a:r>
              <a:rPr lang="ar-IQ" dirty="0"/>
              <a:t> </a:t>
            </a:r>
            <a:r>
              <a:rPr lang="ar-IQ" dirty="0" err="1"/>
              <a:t>التانينات</a:t>
            </a:r>
            <a:r>
              <a:rPr lang="ar-IQ" dirty="0"/>
              <a:t> </a:t>
            </a:r>
            <a:r>
              <a:rPr lang="ar-IQ" dirty="0" err="1"/>
              <a:t>والراتنجات</a:t>
            </a:r>
            <a:r>
              <a:rPr lang="ar-IQ" dirty="0"/>
              <a:t> </a:t>
            </a:r>
            <a:r>
              <a:rPr lang="ar-IQ" dirty="0" err="1"/>
              <a:t>والقلويدات</a:t>
            </a:r>
            <a:r>
              <a:rPr lang="ar-IQ" dirty="0"/>
              <a:t> وغيرها ويمكن استعمال خلات الرصاص اذ تترسب معظم هذه المواد بهذا المحلول يزال الراسب بالترشيح اما الزيادة من محلول خلات الرصاص فيتم التخلص منها </a:t>
            </a:r>
            <a:r>
              <a:rPr lang="ar-IQ" dirty="0" err="1"/>
              <a:t>بامرار</a:t>
            </a:r>
            <a:r>
              <a:rPr lang="ar-IQ" dirty="0"/>
              <a:t> غاز الهيدروجين في المحلول فيترسب الرصاص على هيئة كبريتوز الرصاص الذي يفصل بالترشيح بعد عملية فصل </a:t>
            </a:r>
            <a:r>
              <a:rPr lang="ar-IQ" dirty="0" err="1"/>
              <a:t>الكلايكوسيدات</a:t>
            </a:r>
            <a:r>
              <a:rPr lang="ar-IQ" dirty="0"/>
              <a:t> من النبات يتم تنقيته بعملية التبلور التي تتكرر اكثر من مرة للتخلص من جميع الشوائب التي قد تكون عالقة به . </a:t>
            </a:r>
          </a:p>
        </p:txBody>
      </p:sp>
    </p:spTree>
    <p:extLst>
      <p:ext uri="{BB962C8B-B14F-4D97-AF65-F5344CB8AC3E}">
        <p14:creationId xmlns:p14="http://schemas.microsoft.com/office/powerpoint/2010/main" val="2032770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43578" y="0"/>
            <a:ext cx="11448422" cy="934497"/>
          </a:xfrm>
        </p:spPr>
        <p:txBody>
          <a:bodyPr/>
          <a:lstStyle/>
          <a:p>
            <a:pPr algn="ctr"/>
            <a:r>
              <a:rPr lang="ar-IQ" dirty="0"/>
              <a:t>الكشف عن </a:t>
            </a:r>
            <a:r>
              <a:rPr lang="ar-IQ" dirty="0" err="1"/>
              <a:t>الكلايكوسيدات</a:t>
            </a:r>
            <a:r>
              <a:rPr lang="ar-IQ" dirty="0"/>
              <a:t> </a:t>
            </a:r>
          </a:p>
        </p:txBody>
      </p:sp>
      <p:sp>
        <p:nvSpPr>
          <p:cNvPr id="3" name="عنصر نائب للمحتوى 2"/>
          <p:cNvSpPr>
            <a:spLocks noGrp="1"/>
          </p:cNvSpPr>
          <p:nvPr>
            <p:ph idx="1"/>
          </p:nvPr>
        </p:nvSpPr>
        <p:spPr>
          <a:xfrm>
            <a:off x="743578" y="934497"/>
            <a:ext cx="11448422" cy="5923503"/>
          </a:xfrm>
        </p:spPr>
        <p:txBody>
          <a:bodyPr/>
          <a:lstStyle/>
          <a:p>
            <a:r>
              <a:rPr lang="ar-IQ" dirty="0"/>
              <a:t>بالنظر لتنوع مجاميع المركبات </a:t>
            </a:r>
            <a:r>
              <a:rPr lang="ar-IQ" dirty="0" err="1"/>
              <a:t>الكلايكوسيدية</a:t>
            </a:r>
            <a:r>
              <a:rPr lang="ar-IQ" dirty="0"/>
              <a:t> وتعدد مركبات كل مجموعة لذلك توجد طريقة عامة للكشف عن </a:t>
            </a:r>
            <a:r>
              <a:rPr lang="ar-IQ" dirty="0" err="1"/>
              <a:t>الكلايكوسيدات</a:t>
            </a:r>
            <a:r>
              <a:rPr lang="ar-IQ" dirty="0"/>
              <a:t> ويمكن الكشف عن كل مجموعة بالطرق التي تناسبها وكما يلي :</a:t>
            </a:r>
          </a:p>
          <a:p>
            <a:pPr marL="0" indent="0">
              <a:buNone/>
            </a:pPr>
            <a:r>
              <a:rPr lang="ar-IQ" dirty="0"/>
              <a:t>أولا : الكشف بالاعتماد </a:t>
            </a:r>
            <a:r>
              <a:rPr lang="ar-IQ" dirty="0" err="1"/>
              <a:t>عللى</a:t>
            </a:r>
            <a:r>
              <a:rPr lang="ar-IQ" dirty="0"/>
              <a:t> الجزء </a:t>
            </a:r>
            <a:r>
              <a:rPr lang="ar-IQ" dirty="0" err="1"/>
              <a:t>اللاسكري</a:t>
            </a:r>
            <a:r>
              <a:rPr lang="ar-IQ" dirty="0"/>
              <a:t> .</a:t>
            </a:r>
          </a:p>
          <a:p>
            <a:pPr marL="457200" indent="-457200">
              <a:buFont typeface="+mj-lt"/>
              <a:buAutoNum type="arabicPeriod"/>
            </a:pPr>
            <a:r>
              <a:rPr lang="ar-IQ" dirty="0"/>
              <a:t>تعطي </a:t>
            </a:r>
            <a:r>
              <a:rPr lang="ar-IQ" dirty="0" err="1"/>
              <a:t>الكلايكوسيدات</a:t>
            </a:r>
            <a:r>
              <a:rPr lang="ar-IQ" dirty="0"/>
              <a:t> الستيرويدية كشف موجب مع اختبار ليبرمان للدلالة على التركيب </a:t>
            </a:r>
            <a:r>
              <a:rPr lang="ar-IQ" dirty="0" err="1"/>
              <a:t>الستيرويدي</a:t>
            </a:r>
            <a:endParaRPr lang="ar-IQ" dirty="0"/>
          </a:p>
          <a:p>
            <a:pPr marL="457200" indent="-457200">
              <a:buFont typeface="+mj-lt"/>
              <a:buAutoNum type="arabicPeriod"/>
            </a:pPr>
            <a:r>
              <a:rPr lang="ar-IQ" dirty="0"/>
              <a:t>تعطي </a:t>
            </a:r>
            <a:r>
              <a:rPr lang="ar-IQ" dirty="0" err="1"/>
              <a:t>الكلايكوسيدات</a:t>
            </a:r>
            <a:r>
              <a:rPr lang="ar-IQ" dirty="0"/>
              <a:t> </a:t>
            </a:r>
            <a:r>
              <a:rPr lang="ar-IQ" dirty="0" err="1"/>
              <a:t>الانثراكينونية</a:t>
            </a:r>
            <a:r>
              <a:rPr lang="ar-IQ" dirty="0"/>
              <a:t> كشف موجب مع القلويات (لون احمر )</a:t>
            </a:r>
          </a:p>
          <a:p>
            <a:pPr marL="457200" indent="-457200">
              <a:buFont typeface="+mj-lt"/>
              <a:buAutoNum type="arabicPeriod"/>
            </a:pPr>
            <a:r>
              <a:rPr lang="ar-IQ" dirty="0"/>
              <a:t>تعطي </a:t>
            </a:r>
            <a:r>
              <a:rPr lang="ar-IQ" dirty="0" err="1"/>
              <a:t>الكلايكوسيدات</a:t>
            </a:r>
            <a:r>
              <a:rPr lang="ar-IQ" dirty="0"/>
              <a:t> </a:t>
            </a:r>
            <a:r>
              <a:rPr lang="ar-IQ" dirty="0" err="1"/>
              <a:t>الفلافونويدية</a:t>
            </a:r>
            <a:r>
              <a:rPr lang="ar-IQ" dirty="0"/>
              <a:t> كشف موجب مع هيدروكسيد الامونيوم او محلول كلوريد الحديد </a:t>
            </a:r>
          </a:p>
          <a:p>
            <a:pPr marL="457200" indent="-457200">
              <a:buFont typeface="+mj-lt"/>
              <a:buAutoNum type="arabicPeriod"/>
            </a:pPr>
            <a:r>
              <a:rPr lang="ar-IQ" dirty="0"/>
              <a:t>تعطي </a:t>
            </a:r>
            <a:r>
              <a:rPr lang="ar-IQ" dirty="0" err="1"/>
              <a:t>الكلايكوسيدات</a:t>
            </a:r>
            <a:r>
              <a:rPr lang="ar-IQ" dirty="0"/>
              <a:t> الكبريتية كشف موجب (راسب اسود ) مع محلول نترات الفضة </a:t>
            </a:r>
          </a:p>
          <a:p>
            <a:pPr marL="457200" indent="-457200">
              <a:buFont typeface="+mj-lt"/>
              <a:buAutoNum type="arabicPeriod"/>
            </a:pPr>
            <a:endParaRPr lang="ar-IQ" dirty="0"/>
          </a:p>
          <a:p>
            <a:pPr marL="0" indent="0">
              <a:buNone/>
            </a:pPr>
            <a:r>
              <a:rPr lang="ar-IQ" dirty="0"/>
              <a:t>ثانيا : الكشف </a:t>
            </a:r>
            <a:r>
              <a:rPr lang="ar-IQ" dirty="0" err="1"/>
              <a:t>بالعتماد</a:t>
            </a:r>
            <a:r>
              <a:rPr lang="ar-IQ" dirty="0"/>
              <a:t> على طبيعة الجزء السكري .</a:t>
            </a:r>
          </a:p>
          <a:p>
            <a:pPr marL="457200" indent="-457200">
              <a:buFont typeface="+mj-lt"/>
              <a:buAutoNum type="arabicPeriod"/>
            </a:pPr>
            <a:r>
              <a:rPr lang="ar-IQ" dirty="0" err="1"/>
              <a:t>كلايكوسيدات</a:t>
            </a:r>
            <a:r>
              <a:rPr lang="ar-IQ" dirty="0"/>
              <a:t> القلبية سيما مجموعة </a:t>
            </a:r>
            <a:r>
              <a:rPr lang="ar-IQ" dirty="0" err="1"/>
              <a:t>كلايكوسيدات</a:t>
            </a:r>
            <a:r>
              <a:rPr lang="ar-IQ" dirty="0"/>
              <a:t> </a:t>
            </a:r>
            <a:r>
              <a:rPr lang="ar-IQ" dirty="0" err="1"/>
              <a:t>الدجتالس</a:t>
            </a:r>
            <a:r>
              <a:rPr lang="ar-IQ" dirty="0"/>
              <a:t> تحتوي على وحدتين من المؤكسد </a:t>
            </a:r>
            <a:r>
              <a:rPr lang="en-US" dirty="0" err="1"/>
              <a:t>Deoxysugars</a:t>
            </a:r>
            <a:r>
              <a:rPr lang="en-US" dirty="0"/>
              <a:t> </a:t>
            </a:r>
            <a:r>
              <a:rPr lang="ar-IQ" dirty="0"/>
              <a:t>والتي تعطي كشف موجب مع اختيار </a:t>
            </a:r>
            <a:r>
              <a:rPr lang="ar-IQ" dirty="0" err="1"/>
              <a:t>كيلركيليان</a:t>
            </a:r>
            <a:endParaRPr lang="ar-IQ" dirty="0"/>
          </a:p>
          <a:p>
            <a:pPr marL="457200" indent="-457200">
              <a:buFont typeface="+mj-lt"/>
              <a:buAutoNum type="arabicPeriod"/>
            </a:pPr>
            <a:r>
              <a:rPr lang="ar-IQ" dirty="0" err="1"/>
              <a:t>هناكخصوصية</a:t>
            </a:r>
            <a:r>
              <a:rPr lang="ar-IQ" dirty="0"/>
              <a:t> لاستجابة بعض </a:t>
            </a:r>
            <a:r>
              <a:rPr lang="ar-IQ" dirty="0" err="1"/>
              <a:t>الكلايكوسيدات</a:t>
            </a:r>
            <a:r>
              <a:rPr lang="ar-IQ" dirty="0"/>
              <a:t> </a:t>
            </a:r>
            <a:r>
              <a:rPr lang="ar-IQ" dirty="0" err="1"/>
              <a:t>لانزيمات</a:t>
            </a:r>
            <a:r>
              <a:rPr lang="ar-IQ" dirty="0"/>
              <a:t> معينة تنتج عنها التحلل المائي </a:t>
            </a:r>
            <a:r>
              <a:rPr lang="ar-IQ" dirty="0" err="1"/>
              <a:t>للاصرة</a:t>
            </a:r>
            <a:r>
              <a:rPr lang="ar-IQ" dirty="0"/>
              <a:t> </a:t>
            </a:r>
            <a:r>
              <a:rPr lang="ar-IQ" dirty="0" err="1"/>
              <a:t>الكلايكوسيدية</a:t>
            </a:r>
            <a:r>
              <a:rPr lang="ar-IQ" dirty="0"/>
              <a:t> وتحرر سكريات معينة </a:t>
            </a:r>
          </a:p>
        </p:txBody>
      </p:sp>
    </p:spTree>
    <p:extLst>
      <p:ext uri="{BB962C8B-B14F-4D97-AF65-F5344CB8AC3E}">
        <p14:creationId xmlns:p14="http://schemas.microsoft.com/office/powerpoint/2010/main" val="2006081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23481" y="0"/>
            <a:ext cx="11468519" cy="1306286"/>
          </a:xfrm>
        </p:spPr>
        <p:txBody>
          <a:bodyPr/>
          <a:lstStyle/>
          <a:p>
            <a:pPr algn="ctr"/>
            <a:r>
              <a:rPr lang="ar-IQ" dirty="0"/>
              <a:t>كواشف المركبات </a:t>
            </a:r>
            <a:r>
              <a:rPr lang="ar-IQ" dirty="0" err="1"/>
              <a:t>الكلايكوسيدية</a:t>
            </a:r>
            <a:endParaRPr lang="ar-IQ" dirty="0"/>
          </a:p>
        </p:txBody>
      </p:sp>
      <p:sp>
        <p:nvSpPr>
          <p:cNvPr id="3" name="عنصر نائب للمحتوى 2"/>
          <p:cNvSpPr>
            <a:spLocks noGrp="1"/>
          </p:cNvSpPr>
          <p:nvPr>
            <p:ph idx="1"/>
          </p:nvPr>
        </p:nvSpPr>
        <p:spPr>
          <a:xfrm>
            <a:off x="723481" y="1657978"/>
            <a:ext cx="11468519" cy="5200022"/>
          </a:xfrm>
        </p:spPr>
        <p:txBody>
          <a:bodyPr/>
          <a:lstStyle/>
          <a:p>
            <a:pPr marL="457200" indent="-457200">
              <a:buFont typeface="+mj-lt"/>
              <a:buAutoNum type="arabicPeriod"/>
            </a:pPr>
            <a:r>
              <a:rPr lang="ar-IQ" dirty="0"/>
              <a:t>كاشف فهلنك: تنقع عينات النبات الطبي المجففة والمطحونة بحامض الهيدروكلوريك المخفف لمدة 24 ساعة يضاف كاشف فهلنك مع المستخلص بكميات متساوية 2 مل لكل منها ثم يترك في حمام مائي بدرجة الغليان لمدة 10 دقائق يستدل على </a:t>
            </a:r>
            <a:r>
              <a:rPr lang="ar-IQ" dirty="0" err="1"/>
              <a:t>الكلايكوسيدات</a:t>
            </a:r>
            <a:r>
              <a:rPr lang="ar-IQ" dirty="0"/>
              <a:t> من تكون راسب احمر ,يتكون محلول فهلنك من مزج محلولين المحلول الأول يتكون من اذابة 34.66غم من كبريتات النحاس المائية</a:t>
            </a:r>
            <a:r>
              <a:rPr lang="en-US" dirty="0"/>
              <a:t>5H2O</a:t>
            </a:r>
            <a:r>
              <a:rPr lang="ar-IQ" dirty="0"/>
              <a:t>.</a:t>
            </a:r>
            <a:r>
              <a:rPr lang="en-US" dirty="0"/>
              <a:t> CuSo4</a:t>
            </a:r>
            <a:r>
              <a:rPr lang="ar-IQ" dirty="0"/>
              <a:t>في 500 مل ماء مقطر المحلول الثاني يتكون من اذابة 173غم من </a:t>
            </a:r>
            <a:r>
              <a:rPr lang="ar-IQ" dirty="0" err="1"/>
              <a:t>ترترات</a:t>
            </a:r>
            <a:r>
              <a:rPr lang="ar-IQ" dirty="0"/>
              <a:t> </a:t>
            </a:r>
            <a:r>
              <a:rPr lang="ar-IQ" dirty="0" err="1"/>
              <a:t>الصوديومالبوتاسية</a:t>
            </a:r>
            <a:r>
              <a:rPr lang="ar-IQ" dirty="0"/>
              <a:t> و50 غم من هيدروكسيد الصوديوم في 500 مل ماء مقطر لتحضير الكاشف تمزج الحجوم متساوية من المحلول </a:t>
            </a:r>
            <a:r>
              <a:rPr lang="ar-IQ" dirty="0" err="1"/>
              <a:t>الول</a:t>
            </a:r>
            <a:r>
              <a:rPr lang="ar-IQ" dirty="0"/>
              <a:t> والثاني </a:t>
            </a:r>
          </a:p>
          <a:p>
            <a:pPr marL="457200" indent="-457200">
              <a:buFont typeface="+mj-lt"/>
              <a:buAutoNum type="arabicPeriod"/>
            </a:pPr>
            <a:r>
              <a:rPr lang="ar-IQ" dirty="0"/>
              <a:t>كاشف </a:t>
            </a:r>
            <a:r>
              <a:rPr lang="ar-IQ" dirty="0" err="1"/>
              <a:t>بندكت</a:t>
            </a:r>
            <a:r>
              <a:rPr lang="ar-IQ" dirty="0"/>
              <a:t> : يوضع في انبوبة الاختبار 1مل من المستخلص النباتي ويضاف له 2 مل من الكاشف مع رج بعدها يوضع انبوبة الاختبار في حمام مائي لمدة 5 دقائق يتكون راسب بني يدل على وجود </a:t>
            </a:r>
            <a:r>
              <a:rPr lang="ar-IQ" dirty="0" err="1"/>
              <a:t>الكلايكوسيدات</a:t>
            </a:r>
            <a:r>
              <a:rPr lang="ar-IQ" dirty="0"/>
              <a:t> </a:t>
            </a:r>
          </a:p>
          <a:p>
            <a:pPr marL="457200" indent="-457200">
              <a:buFont typeface="+mj-lt"/>
              <a:buAutoNum type="arabicPeriod"/>
            </a:pPr>
            <a:r>
              <a:rPr lang="ar-IQ" dirty="0"/>
              <a:t>يتكون الكاشف من اذابة 173 غم من سترات الصوديوم و100 غم من </a:t>
            </a:r>
            <a:r>
              <a:rPr lang="ar-IQ" dirty="0" err="1"/>
              <a:t>كاربونات</a:t>
            </a:r>
            <a:r>
              <a:rPr lang="ar-IQ" dirty="0"/>
              <a:t> الصوديوم في 800 مل ماء مقطر مع التسخين المستمر حتى اذابة المكونات ويصفى المزيج ثم يكمل الحجم الى 850 مل بالماء المقطر يضاف المزيج مع المزج المستمر الى محلول يتكون من اذابة 17.3غم كبريتات النحاس المائية في 100 لتر ماء مقطر بعد تمام المزج المحلولين معا يكمل الحجم الى 1 لتر بالماء المقطر .</a:t>
            </a:r>
          </a:p>
        </p:txBody>
      </p:sp>
    </p:spTree>
    <p:extLst>
      <p:ext uri="{BB962C8B-B14F-4D97-AF65-F5344CB8AC3E}">
        <p14:creationId xmlns:p14="http://schemas.microsoft.com/office/powerpoint/2010/main" val="275873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685800"/>
            <a:ext cx="9601200" cy="952081"/>
          </a:xfrm>
        </p:spPr>
        <p:txBody>
          <a:bodyPr/>
          <a:lstStyle/>
          <a:p>
            <a:pPr algn="ctr"/>
            <a:r>
              <a:rPr lang="ar-IQ" dirty="0"/>
              <a:t>المقدمة</a:t>
            </a:r>
          </a:p>
        </p:txBody>
      </p:sp>
      <p:sp>
        <p:nvSpPr>
          <p:cNvPr id="3" name="عنصر نائب للمحتوى 2"/>
          <p:cNvSpPr>
            <a:spLocks noGrp="1"/>
          </p:cNvSpPr>
          <p:nvPr>
            <p:ph idx="1"/>
          </p:nvPr>
        </p:nvSpPr>
        <p:spPr>
          <a:xfrm>
            <a:off x="763675" y="1728316"/>
            <a:ext cx="11428325" cy="4983983"/>
          </a:xfrm>
        </p:spPr>
        <p:txBody>
          <a:bodyPr/>
          <a:lstStyle/>
          <a:p>
            <a:r>
              <a:rPr lang="ar-IQ" dirty="0"/>
              <a:t>تعد مركبات </a:t>
            </a:r>
            <a:r>
              <a:rPr lang="ar-IQ" dirty="0" err="1"/>
              <a:t>الكلايكوسيدات</a:t>
            </a:r>
            <a:r>
              <a:rPr lang="ar-IQ" dirty="0"/>
              <a:t> من المواد الفعالة والهامة في النظام الدفاعي </a:t>
            </a:r>
            <a:r>
              <a:rPr lang="ar-IQ" dirty="0" err="1"/>
              <a:t>والايضي</a:t>
            </a:r>
            <a:r>
              <a:rPr lang="ar-IQ" dirty="0"/>
              <a:t> للنباتات الطبية بمساعدتها على اكمال دورة حياتها بحمايتها من الشدود الحيوي (الدفاع </a:t>
            </a:r>
            <a:r>
              <a:rPr lang="ar-IQ" dirty="0" err="1"/>
              <a:t>ضدالاصابة</a:t>
            </a:r>
            <a:r>
              <a:rPr lang="ar-IQ" dirty="0"/>
              <a:t> بالبكتريا والفيروسات والفطريات </a:t>
            </a:r>
            <a:r>
              <a:rPr lang="ar-IQ" dirty="0" err="1"/>
              <a:t>والنيماتودا</a:t>
            </a:r>
            <a:r>
              <a:rPr lang="ar-IQ" dirty="0"/>
              <a:t> والحيوانات العاشبة وغيرها ) وغي الحيوية ( التقليل من </a:t>
            </a:r>
            <a:r>
              <a:rPr lang="ar-IQ" dirty="0" err="1"/>
              <a:t>التاثير</a:t>
            </a:r>
            <a:r>
              <a:rPr lang="ar-IQ" dirty="0"/>
              <a:t> الضار للضوء والحرارة والملوحة والجفاف وغيرها ) فضلا عن دورها الهام في علاج العديد من الامراض التي تصيب الانسان والحيوان , يتكون </a:t>
            </a:r>
            <a:r>
              <a:rPr lang="ar-IQ" dirty="0" err="1"/>
              <a:t>المركي</a:t>
            </a:r>
            <a:r>
              <a:rPr lang="ar-IQ" dirty="0"/>
              <a:t> </a:t>
            </a:r>
            <a:r>
              <a:rPr lang="ar-IQ" dirty="0" err="1"/>
              <a:t>الكلايكوسيدي</a:t>
            </a:r>
            <a:r>
              <a:rPr lang="ar-IQ" dirty="0"/>
              <a:t> من </a:t>
            </a:r>
            <a:r>
              <a:rPr lang="ar-IQ" dirty="0" err="1"/>
              <a:t>جزئين</a:t>
            </a:r>
            <a:r>
              <a:rPr lang="ar-IQ" dirty="0"/>
              <a:t> جزء سكري يسمى </a:t>
            </a:r>
            <a:r>
              <a:rPr lang="en-US" dirty="0" err="1"/>
              <a:t>Glycon</a:t>
            </a:r>
            <a:r>
              <a:rPr lang="ar-IQ" dirty="0"/>
              <a:t>قد يكون سكر احادي بسيط او ثنائي او متعدد وغالبا يكون السكر البسيط هو الكلوكوز ويعمل هذا الجزء على حمل او نقل جزيئة </a:t>
            </a:r>
            <a:r>
              <a:rPr lang="ar-IQ" dirty="0" err="1"/>
              <a:t>الكلايكوسيد</a:t>
            </a:r>
            <a:r>
              <a:rPr lang="ar-IQ" dirty="0"/>
              <a:t> عبر اغشية الخلايا لذا تعود له خصائص الحركية الدوائية وجزء اخر غير سكري يسمى </a:t>
            </a:r>
            <a:r>
              <a:rPr lang="en-US" dirty="0" err="1"/>
              <a:t>Aglycon</a:t>
            </a:r>
            <a:r>
              <a:rPr lang="ar-IQ" dirty="0"/>
              <a:t>قد يكون كحول او </a:t>
            </a:r>
            <a:r>
              <a:rPr lang="ar-IQ" dirty="0" err="1"/>
              <a:t>الديهايد</a:t>
            </a:r>
            <a:r>
              <a:rPr lang="ar-IQ" dirty="0"/>
              <a:t> او </a:t>
            </a:r>
            <a:r>
              <a:rPr lang="ar-IQ" dirty="0" err="1"/>
              <a:t>كيتون</a:t>
            </a:r>
            <a:r>
              <a:rPr lang="ar-IQ" dirty="0"/>
              <a:t> او استر ينسب لهذا الجزء فعالية الدواء الفسيولوجية والكيمياوية ويرتبط الجزء السكري بالجزء الغير سكري بعدة أنواع من الاواصر الكيمياوية فقد تكون الاصرة </a:t>
            </a:r>
            <a:r>
              <a:rPr lang="ar-IQ" dirty="0" err="1"/>
              <a:t>نتروجينية</a:t>
            </a:r>
            <a:r>
              <a:rPr lang="ar-IQ" dirty="0"/>
              <a:t> او </a:t>
            </a:r>
            <a:r>
              <a:rPr lang="ar-IQ" dirty="0" err="1"/>
              <a:t>كاربونية</a:t>
            </a:r>
            <a:r>
              <a:rPr lang="ar-IQ" dirty="0"/>
              <a:t> او </a:t>
            </a:r>
            <a:r>
              <a:rPr lang="ar-IQ" dirty="0" err="1"/>
              <a:t>اوكسجينية</a:t>
            </a:r>
            <a:r>
              <a:rPr lang="ar-IQ" dirty="0"/>
              <a:t> او كبريتية ويمكن ان تتعرض تلك الاواصر الى التحلل المائي عند تعرضها </a:t>
            </a:r>
            <a:r>
              <a:rPr lang="ar-IQ" dirty="0" err="1"/>
              <a:t>للاحماض</a:t>
            </a:r>
            <a:r>
              <a:rPr lang="ar-IQ" dirty="0"/>
              <a:t> او </a:t>
            </a:r>
            <a:r>
              <a:rPr lang="ar-IQ" dirty="0" err="1"/>
              <a:t>القلويدات</a:t>
            </a:r>
            <a:r>
              <a:rPr lang="ar-IQ" dirty="0"/>
              <a:t> او الانزيمات وينتج عن هذا التحلل إزالة جزيئة ماء وانفصال جزئي </a:t>
            </a:r>
            <a:r>
              <a:rPr lang="ar-IQ" dirty="0" err="1"/>
              <a:t>كلايكوسيد</a:t>
            </a:r>
            <a:r>
              <a:rPr lang="ar-IQ" dirty="0"/>
              <a:t> السكري وغير السكري .</a:t>
            </a:r>
          </a:p>
          <a:p>
            <a:endParaRPr lang="ar-IQ" dirty="0"/>
          </a:p>
        </p:txBody>
      </p:sp>
    </p:spTree>
    <p:extLst>
      <p:ext uri="{BB962C8B-B14F-4D97-AF65-F5344CB8AC3E}">
        <p14:creationId xmlns:p14="http://schemas.microsoft.com/office/powerpoint/2010/main" val="1054819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13433" y="0"/>
            <a:ext cx="11478567" cy="914400"/>
          </a:xfrm>
        </p:spPr>
        <p:txBody>
          <a:bodyPr/>
          <a:lstStyle/>
          <a:p>
            <a:pPr algn="ctr"/>
            <a:r>
              <a:rPr lang="ar-IQ" dirty="0"/>
              <a:t>أهم النباتات الطبية المنتجة </a:t>
            </a:r>
            <a:r>
              <a:rPr lang="ar-IQ" dirty="0" err="1"/>
              <a:t>للكلايكوسيدات</a:t>
            </a:r>
            <a:r>
              <a:rPr lang="ar-IQ" dirty="0"/>
              <a:t> </a:t>
            </a:r>
          </a:p>
        </p:txBody>
      </p:sp>
      <p:sp>
        <p:nvSpPr>
          <p:cNvPr id="3" name="عنصر نائب للمحتوى 2"/>
          <p:cNvSpPr>
            <a:spLocks noGrp="1"/>
          </p:cNvSpPr>
          <p:nvPr>
            <p:ph idx="1"/>
          </p:nvPr>
        </p:nvSpPr>
        <p:spPr>
          <a:xfrm>
            <a:off x="713433" y="914400"/>
            <a:ext cx="11478567" cy="5943600"/>
          </a:xfrm>
        </p:spPr>
        <p:txBody>
          <a:bodyPr/>
          <a:lstStyle/>
          <a:p>
            <a:r>
              <a:rPr lang="ar-IQ" dirty="0"/>
              <a:t>الحنظل </a:t>
            </a:r>
            <a:r>
              <a:rPr lang="en-US" dirty="0"/>
              <a:t>Bitter Apple</a:t>
            </a:r>
          </a:p>
          <a:p>
            <a:r>
              <a:rPr lang="ar-IQ" dirty="0"/>
              <a:t>الاسم العلمي </a:t>
            </a:r>
            <a:r>
              <a:rPr lang="en-US" b="1" i="1" dirty="0" err="1"/>
              <a:t>Citrullus</a:t>
            </a:r>
            <a:r>
              <a:rPr lang="en-US" b="1" i="1" dirty="0"/>
              <a:t> </a:t>
            </a:r>
            <a:r>
              <a:rPr lang="en-US" b="1" i="1" dirty="0" err="1"/>
              <a:t>colocynthis</a:t>
            </a:r>
            <a:endParaRPr lang="ar-IQ" b="1" i="1" dirty="0"/>
          </a:p>
          <a:p>
            <a:r>
              <a:rPr lang="ar-IQ" dirty="0"/>
              <a:t>العائلة القرعية </a:t>
            </a:r>
            <a:r>
              <a:rPr lang="en-US" dirty="0" err="1"/>
              <a:t>Cucurbitaceae</a:t>
            </a:r>
            <a:endParaRPr lang="ar-IQ" dirty="0"/>
          </a:p>
          <a:p>
            <a:r>
              <a:rPr lang="ar-IQ" dirty="0"/>
              <a:t>الوصف النباتي :</a:t>
            </a:r>
          </a:p>
          <a:p>
            <a:r>
              <a:rPr lang="ar-IQ" dirty="0"/>
              <a:t>نبات عشبي زاحف حولي غزير التفرع فروعه مضلعة عليها زغب كثير وذو </a:t>
            </a:r>
            <a:r>
              <a:rPr lang="ar-IQ" dirty="0" err="1"/>
              <a:t>محاليق</a:t>
            </a:r>
            <a:r>
              <a:rPr lang="ar-IQ" dirty="0"/>
              <a:t> طويلة الأوراق بسيطة معنقة </a:t>
            </a:r>
            <a:r>
              <a:rPr lang="ar-IQ" dirty="0" err="1"/>
              <a:t>ومفصصة</a:t>
            </a:r>
            <a:r>
              <a:rPr lang="ar-IQ" dirty="0"/>
              <a:t> تفصيص غائر 3-4 فصوص لونها اخضر باهت مغطاة بزغب خشن الملمس وحوافها مستديرة والازهار صفراء اللون تخرج من ابط الوراق الثمار كروية الشكل مخططة بالوان مخضرة او مصفرة عند النضج والبذور منبسطة الشكل بيضوية نوعا ما لونها اصفر بني صلبة القوام </a:t>
            </a:r>
          </a:p>
          <a:p>
            <a:r>
              <a:rPr lang="ar-IQ" dirty="0"/>
              <a:t>الجزء الفعال: لب الثمار والبذور </a:t>
            </a:r>
          </a:p>
          <a:p>
            <a:r>
              <a:rPr lang="ar-IQ" dirty="0"/>
              <a:t>الاستعمالات الطبية : يستعمل لب الثمار مسهل في حالات الإمساك المزمن ومانع للحمل ولعلاج الصداع النصفي والام المفاصل ومضاد للسكري وزيت البذور يستعمل في الطب البيطري لعلاج بعض الامراض الجلدية وطارد للحشرات </a:t>
            </a:r>
            <a:endParaRPr lang="en-US" dirty="0"/>
          </a:p>
          <a:p>
            <a:endParaRPr lang="ar-IQ" dirty="0"/>
          </a:p>
        </p:txBody>
      </p:sp>
    </p:spTree>
    <p:extLst>
      <p:ext uri="{BB962C8B-B14F-4D97-AF65-F5344CB8AC3E}">
        <p14:creationId xmlns:p14="http://schemas.microsoft.com/office/powerpoint/2010/main" val="1831066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63675" y="160774"/>
            <a:ext cx="11354637" cy="6697226"/>
          </a:xfrm>
        </p:spPr>
        <p:txBody>
          <a:bodyPr/>
          <a:lstStyle/>
          <a:p>
            <a:r>
              <a:rPr lang="ar-IQ" b="1" dirty="0">
                <a:effectLst>
                  <a:outerShdw blurRad="38100" dist="38100" dir="2700000" algn="tl">
                    <a:srgbClr val="000000">
                      <a:alpha val="43137"/>
                    </a:srgbClr>
                  </a:outerShdw>
                </a:effectLst>
              </a:rPr>
              <a:t>الجرجير</a:t>
            </a:r>
            <a:r>
              <a:rPr lang="ar-IQ" dirty="0"/>
              <a:t> </a:t>
            </a:r>
            <a:r>
              <a:rPr lang="en-US" dirty="0"/>
              <a:t>Rocket</a:t>
            </a:r>
            <a:endParaRPr lang="ar-IQ" dirty="0"/>
          </a:p>
          <a:p>
            <a:r>
              <a:rPr lang="ar-IQ" b="1" dirty="0">
                <a:effectLst>
                  <a:outerShdw blurRad="38100" dist="38100" dir="2700000" algn="tl">
                    <a:srgbClr val="000000">
                      <a:alpha val="43137"/>
                    </a:srgbClr>
                  </a:outerShdw>
                </a:effectLst>
              </a:rPr>
              <a:t>الاسم العلمي </a:t>
            </a:r>
            <a:r>
              <a:rPr lang="en-US" b="1" i="1" dirty="0" err="1"/>
              <a:t>Eruca</a:t>
            </a:r>
            <a:r>
              <a:rPr lang="en-US" b="1" i="1" dirty="0"/>
              <a:t> sativa</a:t>
            </a:r>
            <a:endParaRPr lang="ar-IQ" b="1" i="1" dirty="0"/>
          </a:p>
          <a:p>
            <a:r>
              <a:rPr lang="ar-IQ" b="1" i="1" dirty="0"/>
              <a:t>العائلة الصليبية </a:t>
            </a:r>
            <a:r>
              <a:rPr lang="en-US" b="1" i="1" dirty="0" err="1"/>
              <a:t>Brassicaceae</a:t>
            </a:r>
            <a:endParaRPr lang="ar-IQ" b="1" i="1" dirty="0"/>
          </a:p>
          <a:p>
            <a:r>
              <a:rPr lang="ar-IQ" b="1" i="1" dirty="0"/>
              <a:t>الوصف النباتي : </a:t>
            </a:r>
          </a:p>
          <a:p>
            <a:pPr marL="0" indent="0">
              <a:buNone/>
            </a:pPr>
            <a:r>
              <a:rPr lang="ar-IQ" dirty="0" err="1"/>
              <a:t>نباتعشبي</a:t>
            </a:r>
            <a:r>
              <a:rPr lang="ar-IQ" dirty="0"/>
              <a:t> حولي يمكن ان يزرع طول السنة أوراقه بسيطة في بداية النمو ثم يتحول الى </a:t>
            </a:r>
            <a:r>
              <a:rPr lang="ar-IQ" dirty="0" err="1"/>
              <a:t>مفصصة</a:t>
            </a:r>
            <a:r>
              <a:rPr lang="ar-IQ" dirty="0"/>
              <a:t> ب3 فصوص تشبه الى حد ما أوراق الفجل الازهار بسيطة ذات 4 بتلات متصالبة الشكل ذات لون يتدرج من الأبيض الى الأصفر الى الوردي الفاتح حسب الصنف الثمار قرينة تحمل بداخلها البذور </a:t>
            </a:r>
            <a:r>
              <a:rPr lang="ar-IQ" dirty="0" err="1"/>
              <a:t>المتدرجةاللون</a:t>
            </a:r>
            <a:r>
              <a:rPr lang="ar-IQ" dirty="0"/>
              <a:t> من البرتقالي الى البني </a:t>
            </a:r>
          </a:p>
          <a:p>
            <a:pPr marL="0" indent="0">
              <a:buNone/>
            </a:pPr>
            <a:r>
              <a:rPr lang="ar-IQ" b="1" i="1" dirty="0"/>
              <a:t>الجزء الفعال : </a:t>
            </a:r>
            <a:r>
              <a:rPr lang="ar-IQ" dirty="0"/>
              <a:t>الأوراق والبذور </a:t>
            </a:r>
          </a:p>
          <a:p>
            <a:pPr marL="0" indent="0">
              <a:buNone/>
            </a:pPr>
            <a:endParaRPr lang="ar-IQ" b="1" i="1" dirty="0"/>
          </a:p>
          <a:p>
            <a:pPr marL="0" indent="0">
              <a:buNone/>
            </a:pPr>
            <a:r>
              <a:rPr lang="ar-IQ" b="1" i="1" dirty="0"/>
              <a:t>المادة الفعالة :</a:t>
            </a:r>
            <a:r>
              <a:rPr lang="ar-IQ" b="1" i="1" dirty="0" err="1"/>
              <a:t>ال</a:t>
            </a:r>
            <a:r>
              <a:rPr lang="ar-IQ" dirty="0" err="1"/>
              <a:t>كلايكوسيدات</a:t>
            </a:r>
            <a:r>
              <a:rPr lang="ar-IQ" dirty="0"/>
              <a:t> الكبريتية </a:t>
            </a:r>
          </a:p>
          <a:p>
            <a:pPr marL="0" indent="0">
              <a:buNone/>
            </a:pPr>
            <a:r>
              <a:rPr lang="ar-IQ" b="1" i="1" dirty="0"/>
              <a:t>الاستعمالات الطبية : </a:t>
            </a:r>
            <a:r>
              <a:rPr lang="ar-IQ" dirty="0"/>
              <a:t>تستعمل الأوراق الطازجة او المجففة او البذور او زيت البذور مضاد لطيف واسع من الاحياء الدقيقة ومضاد للسرطان ومقوي للشعر ومدر للحليب وفاتح للشهية ويخفض نسبة السكر والكولسترول في الدم </a:t>
            </a:r>
            <a:endParaRPr lang="ar-IQ" b="1" i="1" dirty="0"/>
          </a:p>
        </p:txBody>
      </p:sp>
    </p:spTree>
    <p:extLst>
      <p:ext uri="{BB962C8B-B14F-4D97-AF65-F5344CB8AC3E}">
        <p14:creationId xmlns:p14="http://schemas.microsoft.com/office/powerpoint/2010/main" val="1009249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63675" y="844062"/>
            <a:ext cx="11428325" cy="6013938"/>
          </a:xfrm>
        </p:spPr>
        <p:txBody>
          <a:bodyPr/>
          <a:lstStyle/>
          <a:p>
            <a:r>
              <a:rPr lang="ar-IQ" dirty="0"/>
              <a:t>الخردل </a:t>
            </a:r>
            <a:r>
              <a:rPr lang="en-US" dirty="0"/>
              <a:t>Mustard</a:t>
            </a:r>
          </a:p>
          <a:p>
            <a:r>
              <a:rPr lang="ar-IQ" dirty="0"/>
              <a:t>الاسم العلمي : </a:t>
            </a:r>
            <a:r>
              <a:rPr lang="en-US" i="1" dirty="0" err="1"/>
              <a:t>Sinapis</a:t>
            </a:r>
            <a:r>
              <a:rPr lang="en-US" i="1" dirty="0"/>
              <a:t> alba</a:t>
            </a:r>
            <a:endParaRPr lang="ar-IQ" i="1" dirty="0"/>
          </a:p>
          <a:p>
            <a:r>
              <a:rPr lang="ar-IQ" dirty="0"/>
              <a:t>العائلة : الصليبية </a:t>
            </a:r>
          </a:p>
          <a:p>
            <a:r>
              <a:rPr lang="ar-IQ" dirty="0"/>
              <a:t>الوصف النباتي : نبات عشبي حولي شتوي الساق اخضر محمر يرتفع عند الازهار الى اكثر من متر الازهار متصالبة صفراء اللون الثمرة قرينة خضراء تتدرج الى البني الفاتح وتتفلق لتنثر بذورها عند النضج البذور صغيرة الحجم محمرة تتدرج الى البني الغامق عند النضج </a:t>
            </a:r>
          </a:p>
          <a:p>
            <a:r>
              <a:rPr lang="ar-IQ" dirty="0"/>
              <a:t>المادة الفعالة : </a:t>
            </a:r>
            <a:r>
              <a:rPr lang="ar-IQ" dirty="0" err="1"/>
              <a:t>كلايكوسيدات</a:t>
            </a:r>
            <a:r>
              <a:rPr lang="ar-IQ" dirty="0"/>
              <a:t> كبريتية </a:t>
            </a:r>
          </a:p>
          <a:p>
            <a:r>
              <a:rPr lang="ar-IQ" dirty="0"/>
              <a:t>الجزء الفعال : البذور </a:t>
            </a:r>
          </a:p>
          <a:p>
            <a:r>
              <a:rPr lang="ar-IQ" dirty="0"/>
              <a:t>الاستعمالات الطبية : في علاج الروماتزم واحتقان القصبات الهوائية وتنشيط الدورة الدموية ويفيد في حالات السرطان والقولون </a:t>
            </a:r>
          </a:p>
        </p:txBody>
      </p:sp>
    </p:spTree>
    <p:extLst>
      <p:ext uri="{BB962C8B-B14F-4D97-AF65-F5344CB8AC3E}">
        <p14:creationId xmlns:p14="http://schemas.microsoft.com/office/powerpoint/2010/main" val="4032541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03868" y="221064"/>
            <a:ext cx="11388132" cy="6636936"/>
          </a:xfrm>
        </p:spPr>
        <p:txBody>
          <a:bodyPr/>
          <a:lstStyle/>
          <a:p>
            <a:r>
              <a:rPr lang="ar-IQ" dirty="0"/>
              <a:t>الزهر </a:t>
            </a:r>
            <a:r>
              <a:rPr lang="en-US" dirty="0"/>
              <a:t>Neem</a:t>
            </a:r>
          </a:p>
          <a:p>
            <a:r>
              <a:rPr lang="ar-IQ" dirty="0"/>
              <a:t>الاسم العلمي : </a:t>
            </a:r>
            <a:r>
              <a:rPr lang="en-US" i="1" dirty="0" err="1"/>
              <a:t>Melia</a:t>
            </a:r>
            <a:r>
              <a:rPr lang="en-US" i="1" dirty="0"/>
              <a:t> azedarach</a:t>
            </a:r>
            <a:endParaRPr lang="ar-IQ" i="1" dirty="0"/>
          </a:p>
          <a:p>
            <a:r>
              <a:rPr lang="ar-IQ" dirty="0"/>
              <a:t>العائلة : </a:t>
            </a:r>
            <a:r>
              <a:rPr lang="ar-IQ" dirty="0" err="1"/>
              <a:t>الازدرختية</a:t>
            </a:r>
            <a:r>
              <a:rPr lang="ar-IQ" dirty="0"/>
              <a:t> </a:t>
            </a:r>
            <a:r>
              <a:rPr lang="en-US" dirty="0" err="1"/>
              <a:t>Meliacea</a:t>
            </a:r>
            <a:endParaRPr lang="en-US" dirty="0"/>
          </a:p>
          <a:p>
            <a:r>
              <a:rPr lang="ar-IQ" dirty="0"/>
              <a:t>الوصف النباتي : النبات شجرة بجذع قاسي صلب بني داكن ذات قشرة بنية متشققة تتجمع الأوراق عند نهايات الاغصان طول الورقة 30 سم وهي مركبة من وريقات متقاربة تصل الى 17 وريقة النورة جانبية عديدة الازهار يصل طولها الى 20 سم والزهرة بيضاء عطرية الثمرة متطاولة خضراء تتحول الى اللون الأصفر عند نضجها , ذات بذرة واحدة ولب حلو يؤكل .</a:t>
            </a:r>
          </a:p>
          <a:p>
            <a:r>
              <a:rPr lang="ar-IQ" dirty="0"/>
              <a:t>المادة الفعالة : </a:t>
            </a:r>
            <a:r>
              <a:rPr lang="ar-IQ" dirty="0" err="1"/>
              <a:t>كلايكوسيدات</a:t>
            </a:r>
            <a:r>
              <a:rPr lang="ar-IQ" dirty="0"/>
              <a:t> </a:t>
            </a:r>
            <a:r>
              <a:rPr lang="ar-IQ" dirty="0" err="1"/>
              <a:t>فلافونيدية</a:t>
            </a:r>
            <a:r>
              <a:rPr lang="ar-IQ" dirty="0"/>
              <a:t> </a:t>
            </a:r>
          </a:p>
          <a:p>
            <a:r>
              <a:rPr lang="ar-IQ" dirty="0"/>
              <a:t>الجزء الفعال : الأوراق والثمار والبذور </a:t>
            </a:r>
          </a:p>
          <a:p>
            <a:r>
              <a:rPr lang="ar-IQ" dirty="0"/>
              <a:t>الاستعمالات الطبية : مضاد للجذام والانف الدموي والديدان المعوية واضطرابات المعدة وفقدان الشهية والتقرحات الجلدية وامراض القلب والاوعية الدموية والحمى ومضاد للسكري ولتحديد النسل والاجهاض ولعلاج </a:t>
            </a:r>
            <a:r>
              <a:rPr lang="ar-IQ"/>
              <a:t>البواسير ومضاد حشري </a:t>
            </a:r>
            <a:endParaRPr lang="ar-IQ" dirty="0"/>
          </a:p>
        </p:txBody>
      </p:sp>
    </p:spTree>
    <p:extLst>
      <p:ext uri="{BB962C8B-B14F-4D97-AF65-F5344CB8AC3E}">
        <p14:creationId xmlns:p14="http://schemas.microsoft.com/office/powerpoint/2010/main" val="1229981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a:t>توزيع </a:t>
            </a:r>
            <a:r>
              <a:rPr lang="ar-IQ" dirty="0" err="1"/>
              <a:t>الكلايكوسيدات</a:t>
            </a:r>
            <a:r>
              <a:rPr lang="ar-IQ" dirty="0"/>
              <a:t> في النبات </a:t>
            </a:r>
          </a:p>
        </p:txBody>
      </p:sp>
      <p:sp>
        <p:nvSpPr>
          <p:cNvPr id="3" name="عنصر نائب للمحتوى 2"/>
          <p:cNvSpPr>
            <a:spLocks noGrp="1"/>
          </p:cNvSpPr>
          <p:nvPr>
            <p:ph idx="1"/>
          </p:nvPr>
        </p:nvSpPr>
        <p:spPr/>
        <p:txBody>
          <a:bodyPr/>
          <a:lstStyle/>
          <a:p>
            <a:r>
              <a:rPr lang="ar-IQ" dirty="0"/>
              <a:t>تنتشر </a:t>
            </a:r>
            <a:r>
              <a:rPr lang="ar-IQ" dirty="0" err="1"/>
              <a:t>الكلايكوسيدات</a:t>
            </a:r>
            <a:r>
              <a:rPr lang="ar-IQ" dirty="0"/>
              <a:t> في معظم افراد المملكة النباتية وتوجد في العصير الخلوي لجميع الأعضاء النباتية الهوائية والارضية كما </a:t>
            </a:r>
            <a:r>
              <a:rPr lang="ar-IQ" dirty="0" err="1"/>
              <a:t>لايوجد</a:t>
            </a:r>
            <a:r>
              <a:rPr lang="ar-IQ" dirty="0"/>
              <a:t> في النبات مكان خاص لتصنيعها دون غيره وليس لها ارتباط بعضو معين دون اخر ولا يدل وجودها في عضو معين انه قد تم تصنيعه بهذا العضو او ربما صنع في عضو اخر وانتقل اليه وبذلك تختلف </a:t>
            </a:r>
            <a:r>
              <a:rPr lang="ar-IQ" dirty="0" err="1"/>
              <a:t>الكلايكوسيدات</a:t>
            </a:r>
            <a:r>
              <a:rPr lang="ar-IQ" dirty="0"/>
              <a:t> من عضو </a:t>
            </a:r>
            <a:r>
              <a:rPr lang="ar-IQ" dirty="0" err="1"/>
              <a:t>لاخر</a:t>
            </a:r>
            <a:r>
              <a:rPr lang="ar-IQ" dirty="0"/>
              <a:t> ومن نبات </a:t>
            </a:r>
            <a:r>
              <a:rPr lang="ar-IQ" dirty="0" err="1"/>
              <a:t>لاخر</a:t>
            </a:r>
            <a:r>
              <a:rPr lang="ar-IQ" dirty="0"/>
              <a:t> ومن مكان </a:t>
            </a:r>
            <a:r>
              <a:rPr lang="ar-IQ" dirty="0" err="1"/>
              <a:t>لاخر</a:t>
            </a:r>
            <a:r>
              <a:rPr lang="ar-IQ" dirty="0"/>
              <a:t> ومن منطقة </a:t>
            </a:r>
            <a:r>
              <a:rPr lang="ar-IQ" dirty="0" err="1"/>
              <a:t>لاخرى</a:t>
            </a:r>
            <a:r>
              <a:rPr lang="ar-IQ" dirty="0"/>
              <a:t> .</a:t>
            </a:r>
          </a:p>
        </p:txBody>
      </p:sp>
    </p:spTree>
    <p:extLst>
      <p:ext uri="{BB962C8B-B14F-4D97-AF65-F5344CB8AC3E}">
        <p14:creationId xmlns:p14="http://schemas.microsoft.com/office/powerpoint/2010/main" val="982210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685800"/>
            <a:ext cx="9601200" cy="851598"/>
          </a:xfrm>
        </p:spPr>
        <p:txBody>
          <a:bodyPr/>
          <a:lstStyle/>
          <a:p>
            <a:pPr algn="ctr"/>
            <a:r>
              <a:rPr lang="ar-IQ" dirty="0"/>
              <a:t>الصفات </a:t>
            </a:r>
            <a:r>
              <a:rPr lang="ar-IQ" dirty="0" err="1"/>
              <a:t>الكيموفيزياوية</a:t>
            </a:r>
            <a:endParaRPr lang="ar-IQ" dirty="0"/>
          </a:p>
        </p:txBody>
      </p:sp>
      <p:sp>
        <p:nvSpPr>
          <p:cNvPr id="3" name="عنصر نائب للمحتوى 2"/>
          <p:cNvSpPr>
            <a:spLocks noGrp="1"/>
          </p:cNvSpPr>
          <p:nvPr>
            <p:ph idx="1"/>
          </p:nvPr>
        </p:nvSpPr>
        <p:spPr>
          <a:xfrm>
            <a:off x="803868" y="1537398"/>
            <a:ext cx="11475218" cy="5320602"/>
          </a:xfrm>
        </p:spPr>
        <p:txBody>
          <a:bodyPr/>
          <a:lstStyle/>
          <a:p>
            <a:r>
              <a:rPr lang="ar-IQ" dirty="0"/>
              <a:t>تشمل </a:t>
            </a:r>
            <a:r>
              <a:rPr lang="ar-IQ" dirty="0" err="1"/>
              <a:t>الكلايكوسيدات</a:t>
            </a:r>
            <a:r>
              <a:rPr lang="ar-IQ" dirty="0"/>
              <a:t> مجموعة كبيرة من المركبات الطبيعية ذات التراكيب الكيمياوية المتنوعة وهذا التنوع أدى الى صعوبة تعميم الخصائص </a:t>
            </a:r>
            <a:r>
              <a:rPr lang="ar-IQ" dirty="0" err="1"/>
              <a:t>الفيزياوية</a:t>
            </a:r>
            <a:r>
              <a:rPr lang="ar-IQ" dirty="0"/>
              <a:t> والكيمياوية لهذه المركبات ويمكن اجمال بعض الصفات العامة بما يلي : </a:t>
            </a:r>
          </a:p>
          <a:p>
            <a:pPr marL="457200" indent="-457200">
              <a:buFont typeface="+mj-lt"/>
              <a:buAutoNum type="arabicPeriod"/>
            </a:pPr>
            <a:r>
              <a:rPr lang="ar-IQ" dirty="0" err="1"/>
              <a:t>الكلايكوسيدات</a:t>
            </a:r>
            <a:r>
              <a:rPr lang="ar-IQ" dirty="0"/>
              <a:t> مواد صلبة متبلورة غير متطايرة قد تكون غير متبلورة أحيانا .</a:t>
            </a:r>
          </a:p>
          <a:p>
            <a:pPr marL="457200" indent="-457200">
              <a:buFont typeface="+mj-lt"/>
              <a:buAutoNum type="arabicPeriod"/>
            </a:pPr>
            <a:r>
              <a:rPr lang="ar-IQ" dirty="0"/>
              <a:t>مواد عديمة اللون مرة المذاق غالبا وقد تكون حلوة مثل </a:t>
            </a:r>
            <a:r>
              <a:rPr lang="en-US" dirty="0" err="1"/>
              <a:t>Popylin</a:t>
            </a:r>
            <a:r>
              <a:rPr lang="ar-IQ" dirty="0"/>
              <a:t>المستخرج من نبات </a:t>
            </a:r>
            <a:r>
              <a:rPr lang="ar-IQ" dirty="0" err="1"/>
              <a:t>القوغ</a:t>
            </a:r>
            <a:r>
              <a:rPr lang="ar-IQ" dirty="0"/>
              <a:t> </a:t>
            </a:r>
          </a:p>
          <a:p>
            <a:pPr marL="457200" indent="-457200">
              <a:buFont typeface="+mj-lt"/>
              <a:buAutoNum type="arabicPeriod"/>
            </a:pPr>
            <a:r>
              <a:rPr lang="ar-IQ" dirty="0"/>
              <a:t>تتحلل </a:t>
            </a:r>
            <a:r>
              <a:rPr lang="ar-IQ" dirty="0" err="1"/>
              <a:t>كلايكوسيدات</a:t>
            </a:r>
            <a:r>
              <a:rPr lang="ar-IQ" dirty="0"/>
              <a:t> مائيا بواسطة الحوامض المخففة فيتحرر الجزء السكري عن الجزء </a:t>
            </a:r>
            <a:r>
              <a:rPr lang="ar-IQ" dirty="0" err="1"/>
              <a:t>الاسكري</a:t>
            </a:r>
            <a:r>
              <a:rPr lang="ar-IQ" dirty="0"/>
              <a:t> ولا تستطيع </a:t>
            </a:r>
            <a:r>
              <a:rPr lang="ar-IQ" dirty="0" err="1"/>
              <a:t>الكلايكوسيدات</a:t>
            </a:r>
            <a:r>
              <a:rPr lang="ar-IQ" dirty="0"/>
              <a:t> اختزال محلول فهلنك الا بعد تحللها مائيا </a:t>
            </a:r>
          </a:p>
          <a:p>
            <a:pPr marL="457200" indent="-457200">
              <a:buFont typeface="+mj-lt"/>
              <a:buAutoNum type="arabicPeriod"/>
            </a:pPr>
            <a:r>
              <a:rPr lang="ar-IQ" dirty="0"/>
              <a:t>تحرف او تدور </a:t>
            </a:r>
            <a:r>
              <a:rPr lang="ar-IQ" dirty="0" err="1"/>
              <a:t>الكلايكوسيدات</a:t>
            </a:r>
            <a:r>
              <a:rPr lang="ar-IQ" dirty="0"/>
              <a:t> الضوء المستقطب باتجاه اليسار لذلك توصف بانها </a:t>
            </a:r>
            <a:r>
              <a:rPr lang="en-US" dirty="0"/>
              <a:t>Levorotary (L)</a:t>
            </a:r>
          </a:p>
          <a:p>
            <a:pPr marL="457200" indent="-457200">
              <a:buFont typeface="+mj-lt"/>
              <a:buAutoNum type="arabicPeriod"/>
            </a:pPr>
            <a:r>
              <a:rPr lang="ar-IQ" dirty="0" err="1"/>
              <a:t>الكلايكوسيدات</a:t>
            </a:r>
            <a:r>
              <a:rPr lang="ar-IQ" dirty="0"/>
              <a:t> الموجودة في النباتات جميعها على شكل بيتا بينما </a:t>
            </a:r>
            <a:r>
              <a:rPr lang="ar-IQ" dirty="0" err="1"/>
              <a:t>الكلايكوسيدات</a:t>
            </a:r>
            <a:r>
              <a:rPr lang="ar-IQ" dirty="0"/>
              <a:t> الحيوانية توجد على شكل بيتا والفا اعتمادا على ارتباط </a:t>
            </a:r>
            <a:r>
              <a:rPr lang="ar-IQ" dirty="0" err="1"/>
              <a:t>الجزئ</a:t>
            </a:r>
            <a:r>
              <a:rPr lang="ar-IQ" dirty="0"/>
              <a:t> السكري </a:t>
            </a:r>
          </a:p>
          <a:p>
            <a:pPr marL="457200" indent="-457200">
              <a:buFont typeface="+mj-lt"/>
              <a:buAutoNum type="arabicPeriod"/>
            </a:pPr>
            <a:r>
              <a:rPr lang="ar-IQ" dirty="0"/>
              <a:t>تذوب في الماء والكحول المخفف عدا </a:t>
            </a:r>
            <a:r>
              <a:rPr lang="ar-IQ" dirty="0" err="1"/>
              <a:t>الكلايكوسيدات</a:t>
            </a:r>
            <a:r>
              <a:rPr lang="ar-IQ" dirty="0"/>
              <a:t> </a:t>
            </a:r>
            <a:r>
              <a:rPr lang="ar-IQ" dirty="0" err="1"/>
              <a:t>الراتنجية</a:t>
            </a:r>
            <a:r>
              <a:rPr lang="ar-IQ" dirty="0"/>
              <a:t> </a:t>
            </a:r>
          </a:p>
          <a:p>
            <a:pPr marL="457200" indent="-457200">
              <a:buFont typeface="+mj-lt"/>
              <a:buAutoNum type="arabicPeriod"/>
            </a:pPr>
            <a:r>
              <a:rPr lang="ar-IQ" dirty="0"/>
              <a:t>تتحلل مائيا بواسطة الانزيمات الموجودة بنفس النبات ولكن بخلايا أخرى غير التي تحتوي على </a:t>
            </a:r>
            <a:r>
              <a:rPr lang="ar-IQ" dirty="0" err="1"/>
              <a:t>كلايكوسيدات</a:t>
            </a:r>
            <a:r>
              <a:rPr lang="ar-IQ" dirty="0"/>
              <a:t> مثل التحلل </a:t>
            </a:r>
            <a:r>
              <a:rPr lang="ar-IQ" dirty="0" err="1"/>
              <a:t>الانزيمي</a:t>
            </a:r>
            <a:r>
              <a:rPr lang="ar-IQ" dirty="0"/>
              <a:t> </a:t>
            </a:r>
            <a:r>
              <a:rPr lang="ar-IQ" dirty="0" err="1"/>
              <a:t>للكلايكوسيد</a:t>
            </a:r>
            <a:r>
              <a:rPr lang="ar-IQ" dirty="0"/>
              <a:t> </a:t>
            </a:r>
            <a:r>
              <a:rPr lang="en-US" dirty="0" err="1"/>
              <a:t>Salicin</a:t>
            </a:r>
            <a:endParaRPr lang="en-US" dirty="0"/>
          </a:p>
        </p:txBody>
      </p:sp>
    </p:spTree>
    <p:extLst>
      <p:ext uri="{BB962C8B-B14F-4D97-AF65-F5344CB8AC3E}">
        <p14:creationId xmlns:p14="http://schemas.microsoft.com/office/powerpoint/2010/main" val="2836159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53143" y="0"/>
            <a:ext cx="11538857" cy="1014884"/>
          </a:xfrm>
        </p:spPr>
        <p:txBody>
          <a:bodyPr/>
          <a:lstStyle/>
          <a:p>
            <a:pPr algn="ctr"/>
            <a:r>
              <a:rPr lang="ar-IQ" dirty="0"/>
              <a:t>فوائد </a:t>
            </a:r>
            <a:r>
              <a:rPr lang="ar-IQ" dirty="0" err="1"/>
              <a:t>الكلايكوسيدات</a:t>
            </a:r>
            <a:r>
              <a:rPr lang="ar-IQ" dirty="0"/>
              <a:t> للنبات </a:t>
            </a:r>
          </a:p>
        </p:txBody>
      </p:sp>
      <p:sp>
        <p:nvSpPr>
          <p:cNvPr id="3" name="عنصر نائب للمحتوى 2"/>
          <p:cNvSpPr>
            <a:spLocks noGrp="1"/>
          </p:cNvSpPr>
          <p:nvPr>
            <p:ph idx="1"/>
          </p:nvPr>
        </p:nvSpPr>
        <p:spPr>
          <a:xfrm>
            <a:off x="798844" y="1014883"/>
            <a:ext cx="11393156" cy="5757705"/>
          </a:xfrm>
        </p:spPr>
        <p:txBody>
          <a:bodyPr>
            <a:normAutofit lnSpcReduction="10000"/>
          </a:bodyPr>
          <a:lstStyle/>
          <a:p>
            <a:r>
              <a:rPr lang="ar-IQ" dirty="0"/>
              <a:t>للمركبات </a:t>
            </a:r>
            <a:r>
              <a:rPr lang="ar-IQ" dirty="0" err="1"/>
              <a:t>الكلايكوسيدية</a:t>
            </a:r>
            <a:r>
              <a:rPr lang="ar-IQ" dirty="0"/>
              <a:t> فوائد </a:t>
            </a:r>
            <a:r>
              <a:rPr lang="ar-IQ" dirty="0" err="1"/>
              <a:t>فسلجية</a:t>
            </a:r>
            <a:r>
              <a:rPr lang="ar-IQ" dirty="0"/>
              <a:t> وكيمياوية عديدة أهمها </a:t>
            </a:r>
            <a:r>
              <a:rPr lang="ar-IQ" dirty="0" err="1"/>
              <a:t>مايلي</a:t>
            </a:r>
            <a:r>
              <a:rPr lang="ar-IQ" dirty="0"/>
              <a:t> : </a:t>
            </a:r>
          </a:p>
          <a:p>
            <a:pPr marL="457200" indent="-457200">
              <a:buFont typeface="+mj-lt"/>
              <a:buAutoNum type="arabicParenR"/>
            </a:pPr>
            <a:r>
              <a:rPr lang="ar-IQ" dirty="0"/>
              <a:t>وجود السكريات في التركيب البنائي للمركبات </a:t>
            </a:r>
            <a:r>
              <a:rPr lang="ar-IQ" dirty="0" err="1"/>
              <a:t>الكلايكوسيدية</a:t>
            </a:r>
            <a:r>
              <a:rPr lang="ar-IQ" dirty="0"/>
              <a:t> في النبات يعد مخزون غذائي احتياطي يوفر الطاقة الازمة لكافة العمليات الحيوية سيما عملية بناء </a:t>
            </a:r>
            <a:r>
              <a:rPr lang="en-US" dirty="0"/>
              <a:t>Anabolism</a:t>
            </a:r>
            <a:r>
              <a:rPr lang="ar-IQ" dirty="0"/>
              <a:t>عند تعرض لنبات للشدود البيئية او تفاقم المنافسة بين النباتات على الضوء او الماء او المغذيات </a:t>
            </a:r>
          </a:p>
          <a:p>
            <a:pPr marL="457200" indent="-457200">
              <a:buFont typeface="+mj-lt"/>
              <a:buAutoNum type="arabicParenR"/>
            </a:pPr>
            <a:r>
              <a:rPr lang="ar-IQ" dirty="0"/>
              <a:t>يتخلص النبات من </a:t>
            </a:r>
            <a:r>
              <a:rPr lang="ar-IQ" dirty="0" err="1"/>
              <a:t>تاثير</a:t>
            </a:r>
            <a:r>
              <a:rPr lang="ar-IQ" dirty="0"/>
              <a:t> بعض المواد السامة بعملية إزالة السمية وذلك بإضافة جزيئات السكر البسيط لتلك المركبات السامة لتخزينها على هيئة مركبات </a:t>
            </a:r>
            <a:r>
              <a:rPr lang="ar-IQ" dirty="0" err="1"/>
              <a:t>كلايكوسيدية</a:t>
            </a:r>
            <a:r>
              <a:rPr lang="ar-IQ" dirty="0"/>
              <a:t> في فجوات الخلايا دون ان تحدث ضرر للنبات مثل إزالة </a:t>
            </a:r>
            <a:r>
              <a:rPr lang="ar-IQ" dirty="0" err="1"/>
              <a:t>التاثير</a:t>
            </a:r>
            <a:r>
              <a:rPr lang="ar-IQ" dirty="0"/>
              <a:t> السام للفينول الحر </a:t>
            </a:r>
          </a:p>
          <a:p>
            <a:pPr marL="457200" indent="-457200">
              <a:buFont typeface="+mj-lt"/>
              <a:buAutoNum type="arabicParenR"/>
            </a:pPr>
            <a:r>
              <a:rPr lang="ar-IQ" dirty="0"/>
              <a:t>تسهل عملية نقل المركبات المصنعة من مصادر تصنيعها الى مصبات تخزينها في النبات او انتشار العناصر المغذية في النبات بواسطة اتحادها مع السكر </a:t>
            </a:r>
          </a:p>
          <a:p>
            <a:pPr marL="457200" indent="-457200">
              <a:buFont typeface="+mj-lt"/>
              <a:buAutoNum type="arabicParenR"/>
            </a:pPr>
            <a:r>
              <a:rPr lang="ar-IQ" dirty="0"/>
              <a:t>لها دور وقائي ضد بعض </a:t>
            </a:r>
            <a:r>
              <a:rPr lang="ar-IQ" dirty="0" err="1"/>
              <a:t>الافات</a:t>
            </a:r>
            <a:r>
              <a:rPr lang="ar-IQ" dirty="0"/>
              <a:t> والحشرات والاحياء الدقيقة وتلعب دور دفاعي ضد تلك </a:t>
            </a:r>
            <a:r>
              <a:rPr lang="ar-IQ" dirty="0" err="1"/>
              <a:t>الكائناتعند</a:t>
            </a:r>
            <a:r>
              <a:rPr lang="ar-IQ" dirty="0"/>
              <a:t> إصابة النبات بضرر ميكانيكي او مهاجمته من قبل الحشرات </a:t>
            </a:r>
          </a:p>
          <a:p>
            <a:pPr marL="457200" indent="-457200">
              <a:buFont typeface="+mj-lt"/>
              <a:buAutoNum type="arabicParenR"/>
            </a:pPr>
            <a:r>
              <a:rPr lang="ar-IQ" dirty="0"/>
              <a:t>تقوم بدور تنظيمي في عملية النمو والتطور سيما مساهمتها في عملية النضج الفسيولوجي </a:t>
            </a:r>
            <a:r>
              <a:rPr lang="ar-IQ" dirty="0" err="1"/>
              <a:t>لانسجة</a:t>
            </a:r>
            <a:r>
              <a:rPr lang="ar-IQ" dirty="0"/>
              <a:t> الجذور </a:t>
            </a:r>
          </a:p>
          <a:p>
            <a:pPr marL="457200" indent="-457200">
              <a:buFont typeface="+mj-lt"/>
              <a:buAutoNum type="arabicParenR"/>
            </a:pPr>
            <a:r>
              <a:rPr lang="ar-IQ" dirty="0"/>
              <a:t>تقويم النظام الغروي داخل الخلايا بعد انفصال السكر الذي يذوب بالعصير الخلوي ويزيد من كثافته وبذلك يعمل على موازنة الضغط </a:t>
            </a:r>
            <a:r>
              <a:rPr lang="ar-IQ" dirty="0" err="1"/>
              <a:t>الازموزي</a:t>
            </a:r>
            <a:r>
              <a:rPr lang="ar-IQ" dirty="0"/>
              <a:t> </a:t>
            </a:r>
          </a:p>
          <a:p>
            <a:pPr marL="457200" indent="-457200">
              <a:buFont typeface="+mj-lt"/>
              <a:buAutoNum type="arabicParenR"/>
            </a:pPr>
            <a:r>
              <a:rPr lang="ar-IQ" dirty="0"/>
              <a:t>بعض الوان الازهار يعود لوجود </a:t>
            </a:r>
            <a:r>
              <a:rPr lang="ar-IQ" dirty="0" err="1"/>
              <a:t>الكلايكوسيدات</a:t>
            </a:r>
            <a:r>
              <a:rPr lang="ar-IQ" dirty="0"/>
              <a:t> وتعد بذلك طريقة لجذب الحشرات من قبل النبات لغرض التلقيح </a:t>
            </a:r>
          </a:p>
        </p:txBody>
      </p:sp>
    </p:spTree>
    <p:extLst>
      <p:ext uri="{BB962C8B-B14F-4D97-AF65-F5344CB8AC3E}">
        <p14:creationId xmlns:p14="http://schemas.microsoft.com/office/powerpoint/2010/main" val="1852192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0"/>
            <a:ext cx="10820400" cy="1165609"/>
          </a:xfrm>
        </p:spPr>
        <p:txBody>
          <a:bodyPr/>
          <a:lstStyle/>
          <a:p>
            <a:pPr algn="ctr"/>
            <a:r>
              <a:rPr lang="ar-IQ" dirty="0"/>
              <a:t>الاستعمالات الطبية </a:t>
            </a:r>
          </a:p>
        </p:txBody>
      </p:sp>
      <p:sp>
        <p:nvSpPr>
          <p:cNvPr id="3" name="عنصر نائب للمحتوى 2"/>
          <p:cNvSpPr>
            <a:spLocks noGrp="1"/>
          </p:cNvSpPr>
          <p:nvPr>
            <p:ph idx="1"/>
          </p:nvPr>
        </p:nvSpPr>
        <p:spPr>
          <a:xfrm>
            <a:off x="753626" y="1165609"/>
            <a:ext cx="11438374" cy="5692391"/>
          </a:xfrm>
        </p:spPr>
        <p:txBody>
          <a:bodyPr/>
          <a:lstStyle/>
          <a:p>
            <a:pPr marL="457200" indent="-457200">
              <a:buFont typeface="+mj-lt"/>
              <a:buAutoNum type="arabicPeriod"/>
            </a:pPr>
            <a:r>
              <a:rPr lang="ar-IQ" dirty="0"/>
              <a:t>تستعمل لعلاج امراض القلب مثل مركب </a:t>
            </a:r>
            <a:r>
              <a:rPr lang="en-US" dirty="0" err="1"/>
              <a:t>Digitoxin</a:t>
            </a:r>
            <a:r>
              <a:rPr lang="ar-IQ" dirty="0"/>
              <a:t>المستخلص من نبات كف الثعلب </a:t>
            </a:r>
          </a:p>
          <a:p>
            <a:pPr marL="457200" indent="-457200">
              <a:buFont typeface="+mj-lt"/>
              <a:buAutoNum type="arabicPeriod"/>
            </a:pPr>
            <a:r>
              <a:rPr lang="ar-IQ" dirty="0"/>
              <a:t>تستعمل كمواد تحمي الجلد من اشعة الشمس ومرطبة للبشرة مثل مركب </a:t>
            </a:r>
            <a:r>
              <a:rPr lang="en-US" dirty="0" err="1"/>
              <a:t>Aloin</a:t>
            </a:r>
            <a:r>
              <a:rPr lang="ar-IQ" dirty="0"/>
              <a:t>المستخلص من الصبير </a:t>
            </a:r>
          </a:p>
          <a:p>
            <a:pPr marL="457200" indent="-457200">
              <a:buFont typeface="+mj-lt"/>
              <a:buAutoNum type="arabicPeriod"/>
            </a:pPr>
            <a:r>
              <a:rPr lang="ar-IQ" dirty="0"/>
              <a:t>مسكنة للإلام مضادة للروماتزم مثل مركب </a:t>
            </a:r>
            <a:r>
              <a:rPr lang="en-US" dirty="0" err="1"/>
              <a:t>Sllicin</a:t>
            </a:r>
            <a:r>
              <a:rPr lang="ar-IQ" dirty="0"/>
              <a:t>المستخلص من نبات الصفصاف </a:t>
            </a:r>
          </a:p>
          <a:p>
            <a:pPr marL="457200" indent="-457200">
              <a:buFont typeface="+mj-lt"/>
              <a:buAutoNum type="arabicPeriod"/>
            </a:pPr>
            <a:r>
              <a:rPr lang="ar-IQ" dirty="0"/>
              <a:t>تستعمل </a:t>
            </a:r>
            <a:r>
              <a:rPr lang="ar-IQ" dirty="0" err="1"/>
              <a:t>لاثارة</a:t>
            </a:r>
            <a:r>
              <a:rPr lang="ar-IQ" dirty="0"/>
              <a:t> التهيج مثل مركب </a:t>
            </a:r>
            <a:r>
              <a:rPr lang="en-US" dirty="0" err="1"/>
              <a:t>Sinigrin</a:t>
            </a:r>
            <a:r>
              <a:rPr lang="ar-IQ" dirty="0"/>
              <a:t>المستخلص من نبات الخردل يسبب تهيج الاغشية المخاطية </a:t>
            </a:r>
          </a:p>
          <a:p>
            <a:pPr marL="457200" indent="-457200">
              <a:buFont typeface="+mj-lt"/>
              <a:buAutoNum type="arabicPeriod"/>
            </a:pPr>
            <a:r>
              <a:rPr lang="ar-IQ" dirty="0"/>
              <a:t>مانع لتشقق الشعيرات الدموية وموقف للنزف مثل مركب </a:t>
            </a:r>
            <a:r>
              <a:rPr lang="en-US" dirty="0"/>
              <a:t>Hesperidin</a:t>
            </a:r>
          </a:p>
          <a:p>
            <a:pPr marL="457200" indent="-457200">
              <a:buFont typeface="+mj-lt"/>
              <a:buAutoNum type="arabicPeriod"/>
            </a:pPr>
            <a:r>
              <a:rPr lang="ar-IQ" dirty="0"/>
              <a:t>علاج للمسالك البولية وتفتيت الحصى كما في مستخلص نبات الخلة البلدي </a:t>
            </a:r>
          </a:p>
          <a:p>
            <a:pPr marL="457200" indent="-457200">
              <a:buFont typeface="+mj-lt"/>
              <a:buAutoNum type="arabicPeriod"/>
            </a:pPr>
            <a:r>
              <a:rPr lang="ar-IQ" dirty="0"/>
              <a:t>مضاد للالتهابات مثل مركب مستخلص من </a:t>
            </a:r>
            <a:r>
              <a:rPr lang="ar-IQ" dirty="0" err="1"/>
              <a:t>ريزومات</a:t>
            </a:r>
            <a:r>
              <a:rPr lang="ar-IQ" dirty="0"/>
              <a:t> الزنجبيل </a:t>
            </a:r>
          </a:p>
          <a:p>
            <a:pPr marL="457200" indent="-457200">
              <a:buFont typeface="+mj-lt"/>
              <a:buAutoNum type="arabicPeriod"/>
            </a:pPr>
            <a:r>
              <a:rPr lang="ar-IQ" dirty="0"/>
              <a:t>مضاد للتشنج </a:t>
            </a:r>
          </a:p>
          <a:p>
            <a:pPr marL="457200" indent="-457200">
              <a:buFont typeface="+mj-lt"/>
              <a:buAutoNum type="arabicPeriod"/>
            </a:pPr>
            <a:r>
              <a:rPr lang="ar-IQ" dirty="0"/>
              <a:t>مواد ملينة تستعمل لحالات الإمساك وضعف حركة الأمعاء الدقيقة مثل مركبات </a:t>
            </a:r>
            <a:r>
              <a:rPr lang="ar-IQ" dirty="0" err="1"/>
              <a:t>ستخلصة</a:t>
            </a:r>
            <a:r>
              <a:rPr lang="ar-IQ" dirty="0"/>
              <a:t> من نبات السنا مكي </a:t>
            </a:r>
          </a:p>
          <a:p>
            <a:pPr marL="457200" indent="-457200">
              <a:buFont typeface="+mj-lt"/>
              <a:buAutoNum type="arabicPeriod"/>
            </a:pPr>
            <a:r>
              <a:rPr lang="ar-IQ" dirty="0"/>
              <a:t>تستعمل لعلاج تساقط وتقصف الشعر وحيويته مثل مستخلص من نبات الجرجير كما يستعمل زيت الجرجير في خفض نسبة </a:t>
            </a:r>
            <a:r>
              <a:rPr lang="ar-IQ" dirty="0" err="1"/>
              <a:t>الكلسترول</a:t>
            </a:r>
            <a:r>
              <a:rPr lang="ar-IQ" dirty="0"/>
              <a:t> </a:t>
            </a:r>
            <a:r>
              <a:rPr lang="ar-IQ" dirty="0" err="1"/>
              <a:t>والكولكوز</a:t>
            </a:r>
            <a:r>
              <a:rPr lang="ar-IQ" dirty="0"/>
              <a:t> في الدم </a:t>
            </a:r>
          </a:p>
        </p:txBody>
      </p:sp>
    </p:spTree>
    <p:extLst>
      <p:ext uri="{BB962C8B-B14F-4D97-AF65-F5344CB8AC3E}">
        <p14:creationId xmlns:p14="http://schemas.microsoft.com/office/powerpoint/2010/main" val="318191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0"/>
            <a:ext cx="9601200" cy="1095270"/>
          </a:xfrm>
        </p:spPr>
        <p:txBody>
          <a:bodyPr/>
          <a:lstStyle/>
          <a:p>
            <a:pPr algn="ctr"/>
            <a:r>
              <a:rPr lang="ar-IQ" dirty="0"/>
              <a:t>تصنيف </a:t>
            </a:r>
            <a:r>
              <a:rPr lang="ar-IQ" dirty="0" err="1"/>
              <a:t>الكلايكوسيدات</a:t>
            </a:r>
            <a:r>
              <a:rPr lang="ar-IQ" dirty="0"/>
              <a:t> </a:t>
            </a:r>
          </a:p>
        </p:txBody>
      </p:sp>
      <p:sp>
        <p:nvSpPr>
          <p:cNvPr id="3" name="عنصر نائب للمحتوى 2"/>
          <p:cNvSpPr>
            <a:spLocks noGrp="1"/>
          </p:cNvSpPr>
          <p:nvPr>
            <p:ph idx="1"/>
          </p:nvPr>
        </p:nvSpPr>
        <p:spPr>
          <a:xfrm>
            <a:off x="753626" y="1095270"/>
            <a:ext cx="11438374" cy="5762730"/>
          </a:xfrm>
        </p:spPr>
        <p:txBody>
          <a:bodyPr/>
          <a:lstStyle/>
          <a:p>
            <a:r>
              <a:rPr lang="ar-IQ" dirty="0"/>
              <a:t>أولا : التصنيف وقف طبيعة الجزء السكري :</a:t>
            </a:r>
          </a:p>
          <a:p>
            <a:pPr marL="457200" indent="-457200">
              <a:buFont typeface="+mj-lt"/>
              <a:buAutoNum type="arabicPeriod"/>
            </a:pPr>
            <a:r>
              <a:rPr lang="ar-IQ" dirty="0"/>
              <a:t>مجموعة </a:t>
            </a:r>
            <a:r>
              <a:rPr lang="ar-IQ" dirty="0" err="1"/>
              <a:t>الكلايكوسيدات</a:t>
            </a:r>
            <a:r>
              <a:rPr lang="ar-IQ" dirty="0"/>
              <a:t> غير المتجانسة :هي </a:t>
            </a:r>
            <a:r>
              <a:rPr lang="ar-IQ" dirty="0" err="1"/>
              <a:t>كلايكوسيدات</a:t>
            </a:r>
            <a:r>
              <a:rPr lang="ar-IQ" dirty="0"/>
              <a:t> تحتوي على عدت أنواع من جزيئات السكر البسيط غير المتجانسة مثل </a:t>
            </a:r>
            <a:r>
              <a:rPr lang="ar-IQ" dirty="0" err="1"/>
              <a:t>الكلايكوسيد</a:t>
            </a:r>
            <a:r>
              <a:rPr lang="ar-IQ" dirty="0"/>
              <a:t> </a:t>
            </a:r>
            <a:r>
              <a:rPr lang="en-US" dirty="0" err="1"/>
              <a:t>Rutin</a:t>
            </a:r>
            <a:r>
              <a:rPr lang="ar-IQ" dirty="0"/>
              <a:t>يحتوي على جزيئة كلوكوز وأخرى </a:t>
            </a:r>
            <a:r>
              <a:rPr lang="ar-IQ" dirty="0" err="1"/>
              <a:t>رامنوز</a:t>
            </a:r>
            <a:r>
              <a:rPr lang="ar-IQ" dirty="0"/>
              <a:t> </a:t>
            </a:r>
          </a:p>
          <a:p>
            <a:pPr marL="457200" indent="-457200">
              <a:buFont typeface="+mj-lt"/>
              <a:buAutoNum type="arabicPeriod"/>
            </a:pPr>
            <a:r>
              <a:rPr lang="ar-IQ" dirty="0"/>
              <a:t>مجموعة </a:t>
            </a:r>
            <a:r>
              <a:rPr lang="ar-IQ" dirty="0" err="1"/>
              <a:t>الكلايكوسيدات</a:t>
            </a:r>
            <a:r>
              <a:rPr lang="ar-IQ" dirty="0"/>
              <a:t> المتجانسة : تحتوي على نوع واحد من السكر البسيط مثل مركب </a:t>
            </a:r>
            <a:r>
              <a:rPr lang="en-US" dirty="0"/>
              <a:t>Glycyrrhizin</a:t>
            </a:r>
            <a:r>
              <a:rPr lang="ar-IQ" dirty="0"/>
              <a:t>الموجود في نبات عرق السوس يحتوي على جزيئتين من الكلوكوز </a:t>
            </a:r>
          </a:p>
          <a:p>
            <a:pPr marL="457200" indent="-457200">
              <a:buFont typeface="+mj-lt"/>
              <a:buAutoNum type="arabicPeriod"/>
            </a:pPr>
            <a:endParaRPr lang="ar-IQ" dirty="0"/>
          </a:p>
          <a:p>
            <a:r>
              <a:rPr lang="ar-IQ" dirty="0"/>
              <a:t>ثانيا : التصنيف وفق الطبيعة الكيمياوية للجزء </a:t>
            </a:r>
            <a:r>
              <a:rPr lang="ar-IQ" dirty="0" err="1"/>
              <a:t>الاسكري</a:t>
            </a:r>
            <a:r>
              <a:rPr lang="ar-IQ" dirty="0"/>
              <a:t> :</a:t>
            </a:r>
          </a:p>
          <a:p>
            <a:pPr marL="457200" indent="-457200">
              <a:buFont typeface="+mj-lt"/>
              <a:buAutoNum type="arabicPeriod"/>
            </a:pPr>
            <a:r>
              <a:rPr lang="ar-IQ" dirty="0"/>
              <a:t>مجموعة </a:t>
            </a:r>
            <a:r>
              <a:rPr lang="ar-IQ" dirty="0" err="1"/>
              <a:t>الكلايكوسيدات</a:t>
            </a:r>
            <a:r>
              <a:rPr lang="ar-IQ" dirty="0"/>
              <a:t> </a:t>
            </a:r>
            <a:r>
              <a:rPr lang="ar-IQ" dirty="0" err="1"/>
              <a:t>الفينولية</a:t>
            </a:r>
            <a:r>
              <a:rPr lang="ar-IQ" dirty="0"/>
              <a:t> : يحتوي الجزء </a:t>
            </a:r>
            <a:r>
              <a:rPr lang="ar-IQ" dirty="0" err="1"/>
              <a:t>الاسكري</a:t>
            </a:r>
            <a:r>
              <a:rPr lang="ar-IQ" dirty="0"/>
              <a:t> لهذه المجموعة على مركب </a:t>
            </a:r>
            <a:r>
              <a:rPr lang="ar-IQ" dirty="0" err="1"/>
              <a:t>فينولي</a:t>
            </a:r>
            <a:r>
              <a:rPr lang="ar-IQ" dirty="0"/>
              <a:t> مثل </a:t>
            </a:r>
            <a:r>
              <a:rPr lang="ar-IQ" dirty="0" err="1"/>
              <a:t>كلايكوسيد</a:t>
            </a:r>
            <a:r>
              <a:rPr lang="ar-IQ" dirty="0"/>
              <a:t> </a:t>
            </a:r>
            <a:r>
              <a:rPr lang="en-US" dirty="0" err="1"/>
              <a:t>Arbytin</a:t>
            </a:r>
            <a:endParaRPr lang="ar-IQ" dirty="0"/>
          </a:p>
          <a:p>
            <a:pPr marL="457200" indent="-457200">
              <a:buFont typeface="+mj-lt"/>
              <a:buAutoNum type="arabicPeriod"/>
            </a:pPr>
            <a:r>
              <a:rPr lang="ar-IQ" dirty="0"/>
              <a:t>مجموعة </a:t>
            </a:r>
            <a:r>
              <a:rPr lang="ar-IQ" dirty="0" err="1"/>
              <a:t>الكلايكوسيدات</a:t>
            </a:r>
            <a:r>
              <a:rPr lang="ar-IQ" dirty="0"/>
              <a:t> الكحولية : الجزء </a:t>
            </a:r>
            <a:r>
              <a:rPr lang="ar-IQ" dirty="0" err="1"/>
              <a:t>الاسكري</a:t>
            </a:r>
            <a:r>
              <a:rPr lang="ar-IQ" dirty="0"/>
              <a:t> لهذه المجموعة يحتوي على كحول مثل </a:t>
            </a:r>
            <a:r>
              <a:rPr lang="ar-IQ" dirty="0" err="1"/>
              <a:t>كلايكوسيد</a:t>
            </a:r>
            <a:r>
              <a:rPr lang="ar-IQ" dirty="0"/>
              <a:t> </a:t>
            </a:r>
            <a:r>
              <a:rPr lang="en-US" dirty="0" err="1"/>
              <a:t>Sallicin</a:t>
            </a:r>
            <a:endParaRPr lang="ar-IQ" dirty="0"/>
          </a:p>
          <a:p>
            <a:pPr marL="457200" indent="-457200">
              <a:buFont typeface="+mj-lt"/>
              <a:buAutoNum type="arabicPeriod"/>
            </a:pPr>
            <a:r>
              <a:rPr lang="ar-IQ" dirty="0"/>
              <a:t>مجموعة </a:t>
            </a:r>
            <a:r>
              <a:rPr lang="ar-IQ" dirty="0" err="1"/>
              <a:t>الكلايكوسيدات</a:t>
            </a:r>
            <a:r>
              <a:rPr lang="ar-IQ" dirty="0"/>
              <a:t> </a:t>
            </a:r>
            <a:r>
              <a:rPr lang="ar-IQ" dirty="0" err="1"/>
              <a:t>الانثراكينونية</a:t>
            </a:r>
            <a:r>
              <a:rPr lang="ar-IQ" dirty="0"/>
              <a:t> : يحتوي الجزء </a:t>
            </a:r>
            <a:r>
              <a:rPr lang="ar-IQ" dirty="0" err="1"/>
              <a:t>الاسكري</a:t>
            </a:r>
            <a:r>
              <a:rPr lang="ar-IQ" dirty="0"/>
              <a:t> في هذه المجموعة على مركب </a:t>
            </a:r>
            <a:r>
              <a:rPr lang="en-US" dirty="0"/>
              <a:t>Anthracene</a:t>
            </a:r>
            <a:r>
              <a:rPr lang="ar-IQ" dirty="0"/>
              <a:t>مثل </a:t>
            </a:r>
            <a:r>
              <a:rPr lang="ar-IQ" dirty="0" err="1"/>
              <a:t>كلايكوسيد</a:t>
            </a:r>
            <a:r>
              <a:rPr lang="ar-IQ" dirty="0"/>
              <a:t> </a:t>
            </a:r>
            <a:r>
              <a:rPr lang="en-US" dirty="0" err="1"/>
              <a:t>Aloin</a:t>
            </a:r>
            <a:endParaRPr lang="en-US" dirty="0"/>
          </a:p>
          <a:p>
            <a:pPr marL="457200" indent="-457200">
              <a:buFont typeface="+mj-lt"/>
              <a:buAutoNum type="arabicPeriod"/>
            </a:pPr>
            <a:r>
              <a:rPr lang="ar-IQ" dirty="0"/>
              <a:t>مجموعة </a:t>
            </a:r>
            <a:r>
              <a:rPr lang="ar-IQ" dirty="0" err="1"/>
              <a:t>الكلايكوسيدات</a:t>
            </a:r>
            <a:r>
              <a:rPr lang="ar-IQ" dirty="0"/>
              <a:t> الصابونية : الجزء </a:t>
            </a:r>
            <a:r>
              <a:rPr lang="ar-IQ" dirty="0" err="1"/>
              <a:t>الاسكري</a:t>
            </a:r>
            <a:r>
              <a:rPr lang="ar-IQ" dirty="0"/>
              <a:t> يحتوي على مشتقات </a:t>
            </a:r>
            <a:r>
              <a:rPr lang="ar-IQ" dirty="0" err="1"/>
              <a:t>التربينات</a:t>
            </a:r>
            <a:r>
              <a:rPr lang="ar-IQ" dirty="0"/>
              <a:t> الرباعية </a:t>
            </a:r>
            <a:r>
              <a:rPr lang="en-US" dirty="0" err="1"/>
              <a:t>Trierpenoids</a:t>
            </a:r>
            <a:r>
              <a:rPr lang="ar-IQ" dirty="0"/>
              <a:t>مثل </a:t>
            </a:r>
            <a:r>
              <a:rPr lang="ar-IQ" dirty="0" err="1"/>
              <a:t>كلايكوسيد</a:t>
            </a:r>
            <a:r>
              <a:rPr lang="ar-IQ" dirty="0"/>
              <a:t> </a:t>
            </a:r>
            <a:r>
              <a:rPr lang="en-US" dirty="0"/>
              <a:t>Glycyrrhizin</a:t>
            </a:r>
            <a:endParaRPr lang="ar-IQ" dirty="0"/>
          </a:p>
          <a:p>
            <a:pPr marL="457200" indent="-457200">
              <a:buFont typeface="+mj-lt"/>
              <a:buAutoNum type="arabicPeriod"/>
            </a:pPr>
            <a:endParaRPr lang="ar-IQ" dirty="0"/>
          </a:p>
        </p:txBody>
      </p:sp>
    </p:spTree>
    <p:extLst>
      <p:ext uri="{BB962C8B-B14F-4D97-AF65-F5344CB8AC3E}">
        <p14:creationId xmlns:p14="http://schemas.microsoft.com/office/powerpoint/2010/main" val="153733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63675" y="100483"/>
            <a:ext cx="11344589" cy="6672105"/>
          </a:xfrm>
        </p:spPr>
        <p:txBody>
          <a:bodyPr/>
          <a:lstStyle/>
          <a:p>
            <a:pPr marL="0" indent="0">
              <a:buNone/>
            </a:pPr>
            <a:r>
              <a:rPr lang="ar-IQ" dirty="0"/>
              <a:t>5.مجموعةالكلايكوسيدات الستيرويدية : </a:t>
            </a:r>
            <a:r>
              <a:rPr lang="ar-IQ" dirty="0" err="1"/>
              <a:t>اجزء</a:t>
            </a:r>
            <a:r>
              <a:rPr lang="ar-IQ" dirty="0"/>
              <a:t> </a:t>
            </a:r>
            <a:r>
              <a:rPr lang="ar-IQ" dirty="0" err="1"/>
              <a:t>الاسكري</a:t>
            </a:r>
            <a:r>
              <a:rPr lang="ar-IQ" dirty="0"/>
              <a:t> لمركبات هذه المجموعة يحتوي على مركب معقد مثل </a:t>
            </a:r>
            <a:r>
              <a:rPr lang="ar-IQ" dirty="0" err="1"/>
              <a:t>كلايكوسيد</a:t>
            </a:r>
            <a:r>
              <a:rPr lang="ar-IQ" dirty="0"/>
              <a:t> </a:t>
            </a:r>
            <a:r>
              <a:rPr lang="en-US" dirty="0"/>
              <a:t>Digoxin</a:t>
            </a:r>
          </a:p>
          <a:p>
            <a:pPr marL="0" indent="0">
              <a:buNone/>
            </a:pPr>
            <a:r>
              <a:rPr lang="ar-IQ" dirty="0"/>
              <a:t>6.مجموعة </a:t>
            </a:r>
            <a:r>
              <a:rPr lang="ar-IQ" dirty="0" err="1"/>
              <a:t>الكلايكوسيدات</a:t>
            </a:r>
            <a:r>
              <a:rPr lang="ar-IQ" dirty="0"/>
              <a:t> الكبريتية : هذه المجموعة جزئها </a:t>
            </a:r>
            <a:r>
              <a:rPr lang="ar-IQ" dirty="0" err="1"/>
              <a:t>الاسكري</a:t>
            </a:r>
            <a:r>
              <a:rPr lang="ar-IQ" dirty="0"/>
              <a:t> يحتوي على مجموعة كبريت وتسمى هذه المجموعة أيضا </a:t>
            </a:r>
            <a:r>
              <a:rPr lang="en-US" dirty="0" err="1"/>
              <a:t>Tiocyanate</a:t>
            </a:r>
            <a:r>
              <a:rPr lang="ar-IQ" dirty="0"/>
              <a:t>مثل </a:t>
            </a:r>
            <a:r>
              <a:rPr lang="ar-IQ" dirty="0" err="1"/>
              <a:t>كلايكوسيد</a:t>
            </a:r>
            <a:r>
              <a:rPr lang="ar-IQ" dirty="0"/>
              <a:t> </a:t>
            </a:r>
            <a:r>
              <a:rPr lang="en-US" dirty="0" err="1"/>
              <a:t>Sinalbin</a:t>
            </a:r>
            <a:endParaRPr lang="en-US" dirty="0"/>
          </a:p>
          <a:p>
            <a:pPr marL="0" indent="0">
              <a:buNone/>
            </a:pPr>
            <a:r>
              <a:rPr lang="ar-IQ" dirty="0"/>
              <a:t>7. مجموعة </a:t>
            </a:r>
            <a:r>
              <a:rPr lang="ar-IQ" dirty="0" err="1"/>
              <a:t>الكلايكوسيدات</a:t>
            </a:r>
            <a:r>
              <a:rPr lang="ar-IQ" dirty="0"/>
              <a:t> </a:t>
            </a:r>
            <a:r>
              <a:rPr lang="ar-IQ" dirty="0" err="1"/>
              <a:t>الالديهادية</a:t>
            </a:r>
            <a:r>
              <a:rPr lang="ar-IQ" dirty="0"/>
              <a:t> : الجزء </a:t>
            </a:r>
            <a:r>
              <a:rPr lang="ar-IQ" dirty="0" err="1"/>
              <a:t>الاسكري</a:t>
            </a:r>
            <a:r>
              <a:rPr lang="ar-IQ" dirty="0"/>
              <a:t> لهذه المجموعة يحتوي على مركب </a:t>
            </a:r>
            <a:r>
              <a:rPr lang="ar-IQ" dirty="0" err="1"/>
              <a:t>الديهايدي</a:t>
            </a:r>
            <a:r>
              <a:rPr lang="ar-IQ" dirty="0"/>
              <a:t> </a:t>
            </a:r>
          </a:p>
          <a:p>
            <a:pPr marL="0" indent="0">
              <a:buNone/>
            </a:pPr>
            <a:r>
              <a:rPr lang="ar-IQ" dirty="0"/>
              <a:t>8. مجموعة </a:t>
            </a:r>
            <a:r>
              <a:rPr lang="ar-IQ" dirty="0" err="1"/>
              <a:t>الكلايكوسيدات</a:t>
            </a:r>
            <a:r>
              <a:rPr lang="ar-IQ" dirty="0"/>
              <a:t> </a:t>
            </a:r>
            <a:r>
              <a:rPr lang="ar-IQ" dirty="0" err="1"/>
              <a:t>الكومارية</a:t>
            </a:r>
            <a:r>
              <a:rPr lang="ar-IQ" dirty="0"/>
              <a:t> : الجزء </a:t>
            </a:r>
            <a:r>
              <a:rPr lang="ar-IQ" dirty="0" err="1"/>
              <a:t>الاسكري</a:t>
            </a:r>
            <a:r>
              <a:rPr lang="ar-IQ" dirty="0"/>
              <a:t> يحتوي على مشتقات </a:t>
            </a:r>
            <a:r>
              <a:rPr lang="en-US" dirty="0"/>
              <a:t>Benzo-a-</a:t>
            </a:r>
            <a:r>
              <a:rPr lang="en-US" dirty="0" err="1"/>
              <a:t>Pyrone</a:t>
            </a:r>
            <a:r>
              <a:rPr lang="ar-IQ" dirty="0"/>
              <a:t>مثل </a:t>
            </a:r>
            <a:r>
              <a:rPr lang="ar-IQ" dirty="0" err="1"/>
              <a:t>كلايكوسيد</a:t>
            </a:r>
            <a:r>
              <a:rPr lang="ar-IQ" dirty="0"/>
              <a:t> </a:t>
            </a:r>
            <a:r>
              <a:rPr lang="en-US" dirty="0" err="1"/>
              <a:t>Scopolin</a:t>
            </a:r>
            <a:endParaRPr lang="ar-IQ" dirty="0"/>
          </a:p>
          <a:p>
            <a:pPr marL="0" indent="0">
              <a:buNone/>
            </a:pPr>
            <a:r>
              <a:rPr lang="ar-IQ" dirty="0"/>
              <a:t>9. مجموعة </a:t>
            </a:r>
            <a:r>
              <a:rPr lang="ar-IQ" dirty="0" err="1"/>
              <a:t>كلايكوسيدات</a:t>
            </a:r>
            <a:r>
              <a:rPr lang="ar-IQ" dirty="0"/>
              <a:t> السيانية : الجزء </a:t>
            </a:r>
            <a:r>
              <a:rPr lang="ar-IQ" dirty="0" err="1"/>
              <a:t>الاسكري</a:t>
            </a:r>
            <a:r>
              <a:rPr lang="ar-IQ" dirty="0"/>
              <a:t> لهذه المجموعة يحتوي على مشتقات حامض </a:t>
            </a:r>
            <a:r>
              <a:rPr lang="en-US" dirty="0"/>
              <a:t>Hydrocyanic </a:t>
            </a:r>
            <a:r>
              <a:rPr lang="ar-IQ" dirty="0"/>
              <a:t>مثل </a:t>
            </a:r>
            <a:r>
              <a:rPr lang="ar-IQ" dirty="0" err="1"/>
              <a:t>كلايكوسيد</a:t>
            </a:r>
            <a:r>
              <a:rPr lang="ar-IQ" dirty="0"/>
              <a:t> </a:t>
            </a:r>
            <a:r>
              <a:rPr lang="en-US" dirty="0"/>
              <a:t>Amygdalin</a:t>
            </a:r>
          </a:p>
          <a:p>
            <a:pPr marL="0" indent="0">
              <a:buNone/>
            </a:pPr>
            <a:r>
              <a:rPr lang="ar-IQ" dirty="0"/>
              <a:t>10. مجموعة </a:t>
            </a:r>
            <a:r>
              <a:rPr lang="ar-IQ" dirty="0" err="1"/>
              <a:t>كلايكوسيدات</a:t>
            </a:r>
            <a:r>
              <a:rPr lang="ar-IQ" dirty="0"/>
              <a:t> </a:t>
            </a:r>
            <a:r>
              <a:rPr lang="ar-IQ" dirty="0" err="1"/>
              <a:t>الفلافونويدية</a:t>
            </a:r>
            <a:r>
              <a:rPr lang="ar-IQ" dirty="0"/>
              <a:t> : الجزء </a:t>
            </a:r>
            <a:r>
              <a:rPr lang="ar-IQ" dirty="0" err="1"/>
              <a:t>الاسكري</a:t>
            </a:r>
            <a:r>
              <a:rPr lang="ar-IQ" dirty="0"/>
              <a:t> يحتوي على </a:t>
            </a:r>
            <a:r>
              <a:rPr lang="en-US" dirty="0"/>
              <a:t>2-Phenyl </a:t>
            </a:r>
            <a:r>
              <a:rPr lang="en-US" dirty="0" err="1"/>
              <a:t>chromone</a:t>
            </a:r>
            <a:r>
              <a:rPr lang="ar-IQ" dirty="0"/>
              <a:t>مثل </a:t>
            </a:r>
            <a:r>
              <a:rPr lang="ar-IQ" dirty="0" err="1"/>
              <a:t>كلايكوسيد</a:t>
            </a:r>
            <a:r>
              <a:rPr lang="ar-IQ" dirty="0"/>
              <a:t> </a:t>
            </a:r>
            <a:r>
              <a:rPr lang="en-US" dirty="0" err="1"/>
              <a:t>Naringin</a:t>
            </a:r>
            <a:endParaRPr lang="en-US" dirty="0"/>
          </a:p>
          <a:p>
            <a:pPr marL="0" indent="0">
              <a:buNone/>
            </a:pPr>
            <a:r>
              <a:rPr lang="ar-IQ" dirty="0"/>
              <a:t>11. مجموعة </a:t>
            </a:r>
            <a:r>
              <a:rPr lang="ar-IQ" dirty="0" err="1"/>
              <a:t>كلايكوسيدات</a:t>
            </a:r>
            <a:r>
              <a:rPr lang="ar-IQ" dirty="0"/>
              <a:t> </a:t>
            </a:r>
            <a:r>
              <a:rPr lang="ar-IQ" dirty="0" err="1"/>
              <a:t>القلويدية</a:t>
            </a:r>
            <a:r>
              <a:rPr lang="ar-IQ" dirty="0"/>
              <a:t> : الجزء </a:t>
            </a:r>
            <a:r>
              <a:rPr lang="ar-IQ" dirty="0" err="1"/>
              <a:t>الاسكري</a:t>
            </a:r>
            <a:r>
              <a:rPr lang="ar-IQ" dirty="0"/>
              <a:t> يحتوي على مجموعة مثل جمس </a:t>
            </a:r>
            <a:r>
              <a:rPr lang="en-US" dirty="0" err="1"/>
              <a:t>Solanym</a:t>
            </a:r>
            <a:r>
              <a:rPr lang="ar-IQ" dirty="0"/>
              <a:t>مثل </a:t>
            </a:r>
            <a:r>
              <a:rPr lang="ar-IQ" dirty="0" err="1"/>
              <a:t>كلايكوسيد</a:t>
            </a:r>
            <a:r>
              <a:rPr lang="ar-IQ" dirty="0"/>
              <a:t> </a:t>
            </a:r>
            <a:r>
              <a:rPr lang="en-US" dirty="0" err="1"/>
              <a:t>Solanine</a:t>
            </a:r>
            <a:endParaRPr lang="en-US" dirty="0"/>
          </a:p>
          <a:p>
            <a:pPr marL="0" indent="0">
              <a:buNone/>
            </a:pPr>
            <a:r>
              <a:rPr lang="ar-IQ" dirty="0"/>
              <a:t>12. مجموعة </a:t>
            </a:r>
            <a:r>
              <a:rPr lang="ar-IQ" dirty="0" err="1"/>
              <a:t>كلايكوسيدات</a:t>
            </a:r>
            <a:r>
              <a:rPr lang="ar-IQ" dirty="0"/>
              <a:t> </a:t>
            </a:r>
            <a:r>
              <a:rPr lang="ar-IQ" dirty="0" err="1"/>
              <a:t>كرومونية</a:t>
            </a:r>
            <a:r>
              <a:rPr lang="ar-IQ" dirty="0"/>
              <a:t> : الجزء </a:t>
            </a:r>
            <a:r>
              <a:rPr lang="ar-IQ" dirty="0" err="1"/>
              <a:t>الاسكري</a:t>
            </a:r>
            <a:r>
              <a:rPr lang="ar-IQ" dirty="0"/>
              <a:t> يتكون من مشتقات مثل </a:t>
            </a:r>
            <a:r>
              <a:rPr lang="ar-IQ" dirty="0" err="1"/>
              <a:t>كلايكوسيد</a:t>
            </a:r>
            <a:r>
              <a:rPr lang="ar-IQ" dirty="0"/>
              <a:t> </a:t>
            </a:r>
            <a:r>
              <a:rPr lang="en-US" dirty="0" err="1"/>
              <a:t>Khellol</a:t>
            </a:r>
            <a:endParaRPr lang="ar-IQ" dirty="0"/>
          </a:p>
        </p:txBody>
      </p:sp>
    </p:spTree>
    <p:extLst>
      <p:ext uri="{BB962C8B-B14F-4D97-AF65-F5344CB8AC3E}">
        <p14:creationId xmlns:p14="http://schemas.microsoft.com/office/powerpoint/2010/main" val="3669663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53626" y="422031"/>
            <a:ext cx="11438374" cy="6435969"/>
          </a:xfrm>
        </p:spPr>
        <p:txBody>
          <a:bodyPr/>
          <a:lstStyle/>
          <a:p>
            <a:r>
              <a:rPr lang="ar-IQ" dirty="0"/>
              <a:t>ثالثا : التصنيف وفق الاصرة التي تربط الجزء السكري مع </a:t>
            </a:r>
            <a:r>
              <a:rPr lang="ar-IQ" dirty="0" err="1"/>
              <a:t>الاسكري</a:t>
            </a:r>
            <a:r>
              <a:rPr lang="ar-IQ" dirty="0"/>
              <a:t> :</a:t>
            </a:r>
          </a:p>
          <a:p>
            <a:pPr marL="457200" indent="-457200">
              <a:buFont typeface="+mj-lt"/>
              <a:buAutoNum type="arabicParenR"/>
            </a:pPr>
            <a:r>
              <a:rPr lang="ar-IQ" dirty="0"/>
              <a:t>مجموعة </a:t>
            </a:r>
            <a:r>
              <a:rPr lang="ar-IQ" dirty="0" err="1"/>
              <a:t>الكلايكوسيدات</a:t>
            </a:r>
            <a:r>
              <a:rPr lang="ar-IQ" dirty="0"/>
              <a:t> </a:t>
            </a:r>
            <a:r>
              <a:rPr lang="ar-IQ" dirty="0" err="1"/>
              <a:t>الاوكسجينية</a:t>
            </a:r>
            <a:r>
              <a:rPr lang="ar-IQ" dirty="0"/>
              <a:t> : تحتوي على اصرة </a:t>
            </a:r>
            <a:r>
              <a:rPr lang="ar-IQ" dirty="0" err="1"/>
              <a:t>اوكسجينية</a:t>
            </a:r>
            <a:r>
              <a:rPr lang="ar-IQ" dirty="0"/>
              <a:t> </a:t>
            </a:r>
            <a:r>
              <a:rPr lang="en-US" dirty="0"/>
              <a:t>OXYGEN GROYP(O2)</a:t>
            </a:r>
            <a:r>
              <a:rPr lang="ar-IQ" dirty="0"/>
              <a:t>تربط بين جزئي المركب </a:t>
            </a:r>
            <a:r>
              <a:rPr lang="ar-IQ" dirty="0" err="1"/>
              <a:t>الكلايكوسيدي</a:t>
            </a:r>
            <a:r>
              <a:rPr lang="ar-IQ" dirty="0"/>
              <a:t> مثل </a:t>
            </a:r>
            <a:r>
              <a:rPr lang="ar-IQ" dirty="0" err="1"/>
              <a:t>الكلايكوسيدات</a:t>
            </a:r>
            <a:r>
              <a:rPr lang="ar-IQ" dirty="0"/>
              <a:t> </a:t>
            </a:r>
            <a:r>
              <a:rPr lang="ar-IQ" dirty="0" err="1"/>
              <a:t>الفلافونويدية</a:t>
            </a:r>
            <a:r>
              <a:rPr lang="ar-IQ" dirty="0"/>
              <a:t> .</a:t>
            </a:r>
          </a:p>
          <a:p>
            <a:pPr marL="457200" indent="-457200">
              <a:buFont typeface="+mj-lt"/>
              <a:buAutoNum type="arabicParenR"/>
            </a:pPr>
            <a:r>
              <a:rPr lang="ar-IQ" dirty="0"/>
              <a:t>مجموعة </a:t>
            </a:r>
            <a:r>
              <a:rPr lang="ar-IQ" dirty="0" err="1"/>
              <a:t>الكلايكوسيدات</a:t>
            </a:r>
            <a:r>
              <a:rPr lang="ar-IQ" dirty="0"/>
              <a:t> </a:t>
            </a:r>
            <a:r>
              <a:rPr lang="ar-IQ" dirty="0" err="1"/>
              <a:t>النتروجينية</a:t>
            </a:r>
            <a:r>
              <a:rPr lang="ar-IQ" dirty="0"/>
              <a:t> : تحتوي مركبات هذه المجموعة على اصرة امينية </a:t>
            </a:r>
            <a:r>
              <a:rPr lang="en-US" dirty="0" err="1"/>
              <a:t>Amingroyp</a:t>
            </a:r>
            <a:r>
              <a:rPr lang="en-US" dirty="0"/>
              <a:t>(NH)</a:t>
            </a:r>
            <a:r>
              <a:rPr lang="ar-IQ" dirty="0"/>
              <a:t>مثل كافة القواعد </a:t>
            </a:r>
            <a:r>
              <a:rPr lang="ar-IQ" dirty="0" err="1"/>
              <a:t>النتروجينية</a:t>
            </a:r>
            <a:r>
              <a:rPr lang="ar-IQ" dirty="0"/>
              <a:t> التي ترتبط مع السكر الخماسي والقواعد </a:t>
            </a:r>
            <a:r>
              <a:rPr lang="ar-IQ" dirty="0" err="1"/>
              <a:t>النتروجينية</a:t>
            </a:r>
            <a:r>
              <a:rPr lang="ar-IQ" dirty="0"/>
              <a:t> لتكون </a:t>
            </a:r>
            <a:r>
              <a:rPr lang="ar-IQ" dirty="0" err="1"/>
              <a:t>النيكليوسيدات</a:t>
            </a:r>
            <a:r>
              <a:rPr lang="ar-IQ" dirty="0"/>
              <a:t> ومنها مركب </a:t>
            </a:r>
            <a:r>
              <a:rPr lang="en-US" dirty="0"/>
              <a:t>Adenosine</a:t>
            </a:r>
          </a:p>
          <a:p>
            <a:pPr marL="457200" indent="-457200">
              <a:buFont typeface="+mj-lt"/>
              <a:buAutoNum type="arabicParenR"/>
            </a:pPr>
            <a:r>
              <a:rPr lang="ar-IQ" dirty="0"/>
              <a:t>مجموعة </a:t>
            </a:r>
            <a:r>
              <a:rPr lang="ar-IQ" dirty="0" err="1"/>
              <a:t>الكلايكوسيدات</a:t>
            </a:r>
            <a:r>
              <a:rPr lang="ar-IQ" dirty="0"/>
              <a:t> </a:t>
            </a:r>
            <a:r>
              <a:rPr lang="ar-IQ" dirty="0" err="1"/>
              <a:t>الكبيريتية</a:t>
            </a:r>
            <a:r>
              <a:rPr lang="ar-IQ" dirty="0"/>
              <a:t> : تحتوي على اصرة كبريتية </a:t>
            </a:r>
            <a:r>
              <a:rPr lang="en-US" dirty="0" err="1"/>
              <a:t>Thiolgroyp</a:t>
            </a:r>
            <a:r>
              <a:rPr lang="ar-IQ" dirty="0"/>
              <a:t>تربط بين جزئي المركب </a:t>
            </a:r>
            <a:r>
              <a:rPr lang="ar-IQ" dirty="0" err="1"/>
              <a:t>الكلايكوسيدي</a:t>
            </a:r>
            <a:r>
              <a:rPr lang="ar-IQ" dirty="0"/>
              <a:t> مثل </a:t>
            </a:r>
            <a:r>
              <a:rPr lang="ar-IQ" dirty="0" err="1"/>
              <a:t>الكلايكوسيدات</a:t>
            </a:r>
            <a:r>
              <a:rPr lang="ar-IQ" dirty="0"/>
              <a:t> الكبريتية </a:t>
            </a:r>
          </a:p>
          <a:p>
            <a:pPr marL="457200" indent="-457200">
              <a:buFont typeface="+mj-lt"/>
              <a:buAutoNum type="arabicParenR"/>
            </a:pPr>
            <a:r>
              <a:rPr lang="ar-IQ" dirty="0"/>
              <a:t>مجموعة </a:t>
            </a:r>
            <a:r>
              <a:rPr lang="ar-IQ" dirty="0" err="1"/>
              <a:t>الكلايكوسيدات</a:t>
            </a:r>
            <a:r>
              <a:rPr lang="ar-IQ" dirty="0"/>
              <a:t> </a:t>
            </a:r>
            <a:r>
              <a:rPr lang="ar-IQ" dirty="0" err="1"/>
              <a:t>الكاربونية</a:t>
            </a:r>
            <a:r>
              <a:rPr lang="ar-IQ" dirty="0"/>
              <a:t> : تحتوي على اصرة </a:t>
            </a:r>
            <a:r>
              <a:rPr lang="ar-IQ" dirty="0" err="1"/>
              <a:t>كاربونية</a:t>
            </a:r>
            <a:r>
              <a:rPr lang="ar-IQ" dirty="0"/>
              <a:t> تربط بين جزئي المركب </a:t>
            </a:r>
            <a:r>
              <a:rPr lang="ar-IQ" dirty="0" err="1"/>
              <a:t>الكلايكوسيدي</a:t>
            </a:r>
            <a:r>
              <a:rPr lang="ar-IQ" dirty="0"/>
              <a:t> مثل </a:t>
            </a:r>
            <a:r>
              <a:rPr lang="ar-IQ" dirty="0" err="1"/>
              <a:t>الكلايكو</a:t>
            </a:r>
            <a:r>
              <a:rPr lang="ar-IQ" dirty="0"/>
              <a:t> سيدات </a:t>
            </a:r>
            <a:r>
              <a:rPr lang="ar-IQ" dirty="0" err="1"/>
              <a:t>الانثراكينونية</a:t>
            </a:r>
            <a:r>
              <a:rPr lang="ar-IQ" dirty="0"/>
              <a:t> </a:t>
            </a:r>
          </a:p>
          <a:p>
            <a:pPr marL="457200" indent="-457200">
              <a:buFont typeface="+mj-lt"/>
              <a:buAutoNum type="arabicParenR"/>
            </a:pPr>
            <a:endParaRPr lang="ar-IQ" dirty="0"/>
          </a:p>
          <a:p>
            <a:pPr marL="0" indent="0">
              <a:buNone/>
            </a:pPr>
            <a:r>
              <a:rPr lang="ar-IQ" dirty="0"/>
              <a:t>رابعا : التصنيف وفق موقع الجزء </a:t>
            </a:r>
            <a:r>
              <a:rPr lang="ar-IQ" dirty="0" err="1"/>
              <a:t>الاسكري</a:t>
            </a:r>
            <a:r>
              <a:rPr lang="ar-IQ" dirty="0"/>
              <a:t> بالنسبة للجزء السكري :</a:t>
            </a:r>
          </a:p>
          <a:p>
            <a:pPr marL="457200" indent="-457200">
              <a:buFont typeface="+mj-lt"/>
              <a:buAutoNum type="arabicParenR"/>
            </a:pPr>
            <a:r>
              <a:rPr lang="ar-IQ" dirty="0"/>
              <a:t>مجموعة </a:t>
            </a:r>
            <a:r>
              <a:rPr lang="ar-IQ" dirty="0" err="1"/>
              <a:t>كلايكوسيدات</a:t>
            </a:r>
            <a:r>
              <a:rPr lang="ar-IQ" dirty="0"/>
              <a:t> الفا : يكون الجزء </a:t>
            </a:r>
            <a:r>
              <a:rPr lang="ar-IQ" dirty="0" err="1"/>
              <a:t>الاسكري</a:t>
            </a:r>
            <a:r>
              <a:rPr lang="ar-IQ" dirty="0"/>
              <a:t> في هذه المجموعة من </a:t>
            </a:r>
            <a:r>
              <a:rPr lang="ar-IQ" dirty="0" err="1"/>
              <a:t>الكلايكوسيدات</a:t>
            </a:r>
            <a:r>
              <a:rPr lang="ar-IQ" dirty="0"/>
              <a:t> بموقع الفا ( الى الأسفل ) بالنسبة للجزء السكري مثل </a:t>
            </a:r>
            <a:r>
              <a:rPr lang="ar-IQ" dirty="0" err="1"/>
              <a:t>كلوكوسيد</a:t>
            </a:r>
            <a:r>
              <a:rPr lang="en-US" dirty="0" err="1"/>
              <a:t>Vitexin</a:t>
            </a:r>
            <a:endParaRPr lang="en-US" dirty="0"/>
          </a:p>
          <a:p>
            <a:pPr marL="457200" indent="-457200">
              <a:buFont typeface="+mj-lt"/>
              <a:buAutoNum type="arabicParenR"/>
            </a:pPr>
            <a:r>
              <a:rPr lang="ar-IQ" dirty="0"/>
              <a:t>مجموعة </a:t>
            </a:r>
            <a:r>
              <a:rPr lang="en-US" dirty="0"/>
              <a:t>B-Glycosides</a:t>
            </a:r>
            <a:r>
              <a:rPr lang="ar-IQ" dirty="0"/>
              <a:t>يكون الجزء </a:t>
            </a:r>
            <a:r>
              <a:rPr lang="ar-IQ" dirty="0" err="1"/>
              <a:t>الاسكري</a:t>
            </a:r>
            <a:r>
              <a:rPr lang="ar-IQ" dirty="0"/>
              <a:t> لهذه المجموعة بموقع بيتا ( الى الأعلى ) بالنسبة للجزء السكري مثل </a:t>
            </a:r>
            <a:r>
              <a:rPr lang="ar-IQ" dirty="0" err="1"/>
              <a:t>كلوكوسيد</a:t>
            </a:r>
            <a:r>
              <a:rPr lang="ar-IQ" dirty="0"/>
              <a:t> </a:t>
            </a:r>
            <a:r>
              <a:rPr lang="en-US" dirty="0" err="1"/>
              <a:t>Hyperin</a:t>
            </a:r>
            <a:endParaRPr lang="en-US" dirty="0"/>
          </a:p>
          <a:p>
            <a:pPr marL="0" indent="0">
              <a:buNone/>
            </a:pPr>
            <a:endParaRPr lang="ar-IQ" dirty="0"/>
          </a:p>
          <a:p>
            <a:pPr marL="457200" indent="-457200">
              <a:buFont typeface="+mj-lt"/>
              <a:buAutoNum type="arabicParenR"/>
            </a:pPr>
            <a:endParaRPr lang="ar-IQ" dirty="0"/>
          </a:p>
        </p:txBody>
      </p:sp>
    </p:spTree>
    <p:extLst>
      <p:ext uri="{BB962C8B-B14F-4D97-AF65-F5344CB8AC3E}">
        <p14:creationId xmlns:p14="http://schemas.microsoft.com/office/powerpoint/2010/main" val="256394363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قص</Template>
  <TotalTime>310</TotalTime>
  <Words>2789</Words>
  <Application>Microsoft Office PowerPoint</Application>
  <PresentationFormat>شاشة عريضة</PresentationFormat>
  <Paragraphs>177</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Crop</vt:lpstr>
      <vt:lpstr>الكلايكوسيدات  Glycosides</vt:lpstr>
      <vt:lpstr>المقدمة</vt:lpstr>
      <vt:lpstr>توزيع الكلايكوسيدات في النبات </vt:lpstr>
      <vt:lpstr>الصفات الكيموفيزياوية</vt:lpstr>
      <vt:lpstr>فوائد الكلايكوسيدات للنبات </vt:lpstr>
      <vt:lpstr>الاستعمالات الطبية </vt:lpstr>
      <vt:lpstr>تصنيف الكلايكوسيدات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تسمية الكلايكوسيدات </vt:lpstr>
      <vt:lpstr>عرض تقديمي في PowerPoint</vt:lpstr>
      <vt:lpstr>فصل المركبات الكلايكوسيدية </vt:lpstr>
      <vt:lpstr>عرض تقديمي في PowerPoint</vt:lpstr>
      <vt:lpstr>الكشف عن الكلايكوسيدات </vt:lpstr>
      <vt:lpstr>كواشف المركبات الكلايكوسيدية</vt:lpstr>
      <vt:lpstr>أهم النباتات الطبية المنتجة للكلايكوسيدات </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الكلايكوسيدات  Glycosides</dc:title>
  <dc:creator>ابتهال</dc:creator>
  <cp:lastModifiedBy>hader.1972.aljaper@gmail.com</cp:lastModifiedBy>
  <cp:revision>38</cp:revision>
  <dcterms:created xsi:type="dcterms:W3CDTF">2022-02-18T20:00:28Z</dcterms:created>
  <dcterms:modified xsi:type="dcterms:W3CDTF">2022-02-19T06:34:15Z</dcterms:modified>
</cp:coreProperties>
</file>